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70" r:id="rId3"/>
    <p:sldId id="257" r:id="rId4"/>
    <p:sldId id="271" r:id="rId5"/>
    <p:sldId id="258" r:id="rId6"/>
    <p:sldId id="261" r:id="rId7"/>
    <p:sldId id="262" r:id="rId8"/>
    <p:sldId id="273" r:id="rId9"/>
    <p:sldId id="263" r:id="rId10"/>
    <p:sldId id="274" r:id="rId11"/>
    <p:sldId id="265" r:id="rId12"/>
    <p:sldId id="275" r:id="rId13"/>
    <p:sldId id="266" r:id="rId14"/>
    <p:sldId id="276" r:id="rId15"/>
    <p:sldId id="267" r:id="rId16"/>
    <p:sldId id="268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473"/>
    <p:restoredTop sz="94610"/>
  </p:normalViewPr>
  <p:slideViewPr>
    <p:cSldViewPr snapToGrid="0" snapToObjects="1">
      <p:cViewPr varScale="1">
        <p:scale>
          <a:sx n="107" d="100"/>
          <a:sy n="107" d="100"/>
        </p:scale>
        <p:origin x="168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7190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93000-7B78-81C1-6AC2-A01971828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6C061C-57DF-246C-C505-B8F05EE1C8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19B465-A620-0988-90FB-F731A62652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0D5C18-4827-DCB1-A6E1-3D012C9948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151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E6A45-31BB-83EC-47EB-AB263927B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12C624-063A-D126-323F-1231981F36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B47AD4-8DD6-4573-637B-9EBBBFFBC1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425DB3-884C-ACF4-3316-6BBA1A3117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517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9BDAB-17A5-20AC-16DF-F5AC8E4A3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0B81E4-0634-F60B-DAA1-DA20716880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7A817C-C7A2-D277-FD38-32534557D7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56DA10-D93B-64FB-9D02-103C84B8B8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712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E1C0B-B898-D617-E77E-F6D16A34F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13624B-723B-A6D7-926D-D53E9D550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749415-F781-95C5-D940-DC0BEA5BA4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A7071D-0C15-9570-2983-3D642D51C4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56886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3889D-386C-8F06-A278-A09E5915C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1729BE-6EDE-86AA-D877-C15DBDF684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D31FC5-FA02-0487-84A7-8E5F848B34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DB4DB2-0008-0BA5-FC64-487E3AF84D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09547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C438A-9193-EF58-7BF8-30168942A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2BE38C-41C3-EE40-FF73-5583FD30E1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ED4D9A-731A-9180-552C-0D9FEBA0D7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5666E5-B4C6-9B11-D3A6-0D0A5BD4F6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08226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pptx_project/Burg_logo_TRANSPARENT.png">
            <a:extLst>
              <a:ext uri="{FF2B5EF4-FFF2-40B4-BE49-F238E27FC236}">
                <a16:creationId xmlns:a16="http://schemas.microsoft.com/office/drawing/2014/main" id="{00C47D5E-6F08-10C7-5761-A765C608E7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33220" y="303191"/>
            <a:ext cx="972000" cy="105846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0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486400" cy="5486400"/>
          </a:xfrm>
          <a:prstGeom prst="ellipse">
            <a:avLst/>
          </a:prstGeom>
          <a:solidFill>
            <a:srgbClr val="5F9521">
              <a:alpha val="12000"/>
            </a:srgbClr>
          </a:solidFill>
          <a:ln/>
        </p:spPr>
        <p:txBody>
          <a:bodyPr/>
          <a:lstStyle/>
          <a:p>
            <a:endParaRPr lang="de-AT" noProof="0" dirty="0"/>
          </a:p>
        </p:txBody>
      </p:sp>
      <p:sp>
        <p:nvSpPr>
          <p:cNvPr id="3" name="Shape 1"/>
          <p:cNvSpPr/>
          <p:nvPr/>
        </p:nvSpPr>
        <p:spPr>
          <a:xfrm>
            <a:off x="-2286000" y="4389120"/>
            <a:ext cx="5029200" cy="5029200"/>
          </a:xfrm>
          <a:prstGeom prst="ellipse">
            <a:avLst/>
          </a:prstGeom>
          <a:solidFill>
            <a:srgbClr val="5F9521">
              <a:alpha val="10000"/>
            </a:srgbClr>
          </a:solidFill>
          <a:ln/>
        </p:spPr>
        <p:txBody>
          <a:bodyPr/>
          <a:lstStyle/>
          <a:p>
            <a:endParaRPr lang="de-AT" noProof="0" dirty="0"/>
          </a:p>
        </p:txBody>
      </p:sp>
      <p:pic>
        <p:nvPicPr>
          <p:cNvPr id="4" name="Image 0" descr="/home/claude/pptx_project/Burg_logo_TRANSPAR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448" y="685800"/>
            <a:ext cx="1828800" cy="199148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4400" y="3246120"/>
            <a:ext cx="10362895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de-AT" sz="4000" b="1" noProof="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Projekttage</a:t>
            </a:r>
            <a:endParaRPr lang="de-AT" sz="4000" noProof="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de-AT" sz="4000" b="1" noProof="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Burg </a:t>
            </a:r>
            <a:r>
              <a:rPr lang="de-AT" sz="4000" b="1" noProof="0" dirty="0" err="1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Finstergrün</a:t>
            </a:r>
            <a:endParaRPr lang="de-AT" sz="4000" noProof="0" dirty="0"/>
          </a:p>
        </p:txBody>
      </p:sp>
      <p:sp>
        <p:nvSpPr>
          <p:cNvPr id="6" name="Text 3"/>
          <p:cNvSpPr/>
          <p:nvPr/>
        </p:nvSpPr>
        <p:spPr>
          <a:xfrm>
            <a:off x="914400" y="507492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AT" sz="1700" noProof="0" dirty="0">
                <a:solidFill>
                  <a:srgbClr val="5F95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Klasse [___]  ·  Tag, XX.XX.20XX – Tag, XX.XX.20XX</a:t>
            </a:r>
            <a:endParaRPr lang="de-AT" sz="1700" noProof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02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1C9D94-CC5D-404E-6AE3-1E689FED7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E820BC4-2E72-7D54-576D-8A95A42B903E}"/>
              </a:ext>
            </a:extLst>
          </p:cNvPr>
          <p:cNvSpPr/>
          <p:nvPr/>
        </p:nvSpPr>
        <p:spPr>
          <a:xfrm>
            <a:off x="8778240" y="-2011680"/>
            <a:ext cx="5486400" cy="5486400"/>
          </a:xfrm>
          <a:prstGeom prst="ellipse">
            <a:avLst/>
          </a:prstGeom>
          <a:solidFill>
            <a:srgbClr val="5F9521">
              <a:alpha val="12000"/>
            </a:srgbClr>
          </a:solidFill>
          <a:ln/>
        </p:spPr>
        <p:txBody>
          <a:bodyPr/>
          <a:lstStyle/>
          <a:p>
            <a:endParaRPr lang="de-AT" noProof="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A0A14D40-8830-03AF-C6D7-46F850251856}"/>
              </a:ext>
            </a:extLst>
          </p:cNvPr>
          <p:cNvSpPr/>
          <p:nvPr/>
        </p:nvSpPr>
        <p:spPr>
          <a:xfrm>
            <a:off x="-2286000" y="4389120"/>
            <a:ext cx="5029200" cy="5029200"/>
          </a:xfrm>
          <a:prstGeom prst="ellipse">
            <a:avLst/>
          </a:prstGeom>
          <a:solidFill>
            <a:srgbClr val="5F9521">
              <a:alpha val="10000"/>
            </a:srgbClr>
          </a:solidFill>
          <a:ln/>
        </p:spPr>
        <p:txBody>
          <a:bodyPr/>
          <a:lstStyle/>
          <a:p>
            <a:endParaRPr lang="de-AT" noProof="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ABFCA336-C4A9-5478-F7D9-ED3D409BFD73}"/>
              </a:ext>
            </a:extLst>
          </p:cNvPr>
          <p:cNvSpPr/>
          <p:nvPr/>
        </p:nvSpPr>
        <p:spPr>
          <a:xfrm>
            <a:off x="9166035" y="2207092"/>
            <a:ext cx="3025966" cy="24438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de-AT" sz="2800" b="1" dirty="0">
                <a:solidFill>
                  <a:srgbClr val="FFFFFF"/>
                </a:solidFill>
                <a:latin typeface="Times New Roman" pitchFamily="34" charset="0"/>
                <a:cs typeface="Times New Roman" pitchFamily="34" charset="-120"/>
              </a:rPr>
              <a:t>Burg </a:t>
            </a:r>
            <a:r>
              <a:rPr lang="de-AT" sz="2800" b="1" dirty="0" err="1">
                <a:solidFill>
                  <a:srgbClr val="FFFFFF"/>
                </a:solidFill>
                <a:latin typeface="Times New Roman" pitchFamily="34" charset="0"/>
                <a:cs typeface="Times New Roman" pitchFamily="34" charset="-120"/>
              </a:rPr>
              <a:t>Finstergrün</a:t>
            </a:r>
            <a:endParaRPr lang="de-AT" sz="2800" b="1" dirty="0">
              <a:solidFill>
                <a:srgbClr val="FFFFFF"/>
              </a:solidFill>
              <a:latin typeface="Times New Roman" pitchFamily="34" charset="0"/>
              <a:cs typeface="Times New Roman" pitchFamily="34" charset="-120"/>
            </a:endParaRPr>
          </a:p>
          <a:p>
            <a:pPr marL="0" indent="0" algn="ctr">
              <a:lnSpc>
                <a:spcPct val="105000"/>
              </a:lnSpc>
              <a:buNone/>
            </a:pPr>
            <a:endParaRPr lang="de-AT" sz="2800" b="1" noProof="0" dirty="0">
              <a:solidFill>
                <a:srgbClr val="FFFFFF"/>
              </a:solidFill>
              <a:latin typeface="Times New Roman" pitchFamily="34" charset="0"/>
              <a:cs typeface="Times New Roman" pitchFamily="34" charset="-120"/>
            </a:endParaRPr>
          </a:p>
          <a:p>
            <a:pPr marL="0" indent="0" algn="ctr">
              <a:lnSpc>
                <a:spcPct val="105000"/>
              </a:lnSpc>
              <a:buNone/>
            </a:pPr>
            <a:r>
              <a:rPr lang="de-AT" sz="2800" b="1" dirty="0">
                <a:solidFill>
                  <a:srgbClr val="FFFFFF"/>
                </a:solidFill>
                <a:latin typeface="Times New Roman" pitchFamily="34" charset="0"/>
                <a:cs typeface="Times New Roman" pitchFamily="34" charset="-120"/>
              </a:rPr>
              <a:t>5591 </a:t>
            </a:r>
            <a:r>
              <a:rPr lang="de-AT" sz="2800" b="1" dirty="0" err="1">
                <a:solidFill>
                  <a:srgbClr val="FFFFFF"/>
                </a:solidFill>
                <a:latin typeface="Times New Roman" pitchFamily="34" charset="0"/>
                <a:cs typeface="Times New Roman" pitchFamily="34" charset="-120"/>
              </a:rPr>
              <a:t>Ramingstein</a:t>
            </a:r>
            <a:endParaRPr lang="de-AT" sz="2800" b="1" dirty="0">
              <a:solidFill>
                <a:srgbClr val="FFFFFF"/>
              </a:solidFill>
              <a:latin typeface="Times New Roman" pitchFamily="34" charset="0"/>
              <a:cs typeface="Times New Roman" pitchFamily="34" charset="-120"/>
            </a:endParaRPr>
          </a:p>
          <a:p>
            <a:pPr marL="0" indent="0" algn="ctr">
              <a:lnSpc>
                <a:spcPct val="105000"/>
              </a:lnSpc>
              <a:buNone/>
            </a:pPr>
            <a:r>
              <a:rPr lang="de-AT" sz="2800" b="1" noProof="0" dirty="0">
                <a:solidFill>
                  <a:srgbClr val="FFFFFF"/>
                </a:solidFill>
                <a:latin typeface="Times New Roman" pitchFamily="34" charset="0"/>
                <a:cs typeface="Times New Roman" pitchFamily="34" charset="-120"/>
              </a:rPr>
              <a:t>Salzburg</a:t>
            </a:r>
          </a:p>
          <a:p>
            <a:pPr marL="0" indent="0" algn="ctr">
              <a:lnSpc>
                <a:spcPct val="105000"/>
              </a:lnSpc>
              <a:buNone/>
            </a:pPr>
            <a:r>
              <a:rPr lang="de-AT" sz="2800" b="1" dirty="0">
                <a:solidFill>
                  <a:srgbClr val="FFFFFF"/>
                </a:solidFill>
                <a:latin typeface="Times New Roman" pitchFamily="34" charset="0"/>
                <a:cs typeface="Times New Roman" pitchFamily="34" charset="-120"/>
              </a:rPr>
              <a:t>Österreich</a:t>
            </a:r>
            <a:endParaRPr lang="de-AT" sz="2800" noProof="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14922160-F48E-60C0-40B4-453D9430C7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5837" b="35837"/>
          <a:stretch>
            <a:fillRect/>
          </a:stretch>
        </p:blipFill>
        <p:spPr>
          <a:xfrm>
            <a:off x="0" y="-16527"/>
            <a:ext cx="9166034" cy="6874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969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02920" y="32004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de-AT" sz="3000" b="1" noProof="0" dirty="0">
                <a:solidFill>
                  <a:srgbClr val="1F402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Warum Projekttage?</a:t>
            </a:r>
            <a:endParaRPr lang="de-AT" sz="3000" noProof="0" dirty="0"/>
          </a:p>
        </p:txBody>
      </p:sp>
      <p:sp>
        <p:nvSpPr>
          <p:cNvPr id="4" name="Text 1"/>
          <p:cNvSpPr/>
          <p:nvPr/>
        </p:nvSpPr>
        <p:spPr>
          <a:xfrm>
            <a:off x="502920" y="9601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400" i="1" noProof="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pädagogische Mehrwert außerhalb des Klassenzimmers</a:t>
            </a:r>
            <a:endParaRPr lang="de-AT" sz="1400" noProof="0" dirty="0"/>
          </a:p>
        </p:txBody>
      </p:sp>
      <p:sp>
        <p:nvSpPr>
          <p:cNvPr id="5" name="Shape 2"/>
          <p:cNvSpPr/>
          <p:nvPr/>
        </p:nvSpPr>
        <p:spPr>
          <a:xfrm>
            <a:off x="502920" y="1691640"/>
            <a:ext cx="2606040" cy="2651760"/>
          </a:xfrm>
          <a:prstGeom prst="roundRect">
            <a:avLst>
              <a:gd name="adj" fmla="val 4211"/>
            </a:avLst>
          </a:prstGeom>
          <a:solidFill>
            <a:srgbClr val="F2F6EE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de-AT" noProof="0" dirty="0"/>
          </a:p>
        </p:txBody>
      </p:sp>
      <p:pic>
        <p:nvPicPr>
          <p:cNvPr id="6" name="Image 1" descr="/home/claude/pptx_project/icons/users_5f95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920240"/>
            <a:ext cx="457200" cy="4572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325880" y="1856232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500" b="1" noProof="0" dirty="0">
                <a:solidFill>
                  <a:srgbClr val="1F402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Zusammenhalt</a:t>
            </a:r>
            <a:endParaRPr lang="de-AT" sz="1500" noProof="0" dirty="0"/>
          </a:p>
        </p:txBody>
      </p:sp>
      <p:sp>
        <p:nvSpPr>
          <p:cNvPr id="8" name="Text 4"/>
          <p:cNvSpPr/>
          <p:nvPr/>
        </p:nvSpPr>
        <p:spPr>
          <a:xfrm>
            <a:off x="731520" y="2404872"/>
            <a:ext cx="2148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de-AT" sz="1200" noProof="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Stärkung der Klassengemeinschaft außerhalb des gewohnten Schulalltags.</a:t>
            </a:r>
            <a:endParaRPr lang="de-AT" sz="1200" noProof="0" dirty="0"/>
          </a:p>
        </p:txBody>
      </p:sp>
      <p:sp>
        <p:nvSpPr>
          <p:cNvPr id="9" name="Shape 5"/>
          <p:cNvSpPr/>
          <p:nvPr/>
        </p:nvSpPr>
        <p:spPr>
          <a:xfrm>
            <a:off x="3364992" y="1691640"/>
            <a:ext cx="2606040" cy="2651760"/>
          </a:xfrm>
          <a:prstGeom prst="roundRect">
            <a:avLst>
              <a:gd name="adj" fmla="val 4211"/>
            </a:avLst>
          </a:prstGeom>
          <a:solidFill>
            <a:srgbClr val="F2F6EE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de-AT" noProof="0" dirty="0"/>
          </a:p>
        </p:txBody>
      </p:sp>
      <p:pic>
        <p:nvPicPr>
          <p:cNvPr id="10" name="Image 2" descr="/home/claude/pptx_project/icons/compass_5f952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3592" y="1920240"/>
            <a:ext cx="457200" cy="4572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187952" y="1856232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500" b="1" noProof="0" dirty="0">
                <a:solidFill>
                  <a:srgbClr val="1F402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Selbstständigkeit</a:t>
            </a:r>
            <a:endParaRPr lang="de-AT" sz="1500" noProof="0" dirty="0"/>
          </a:p>
        </p:txBody>
      </p:sp>
      <p:sp>
        <p:nvSpPr>
          <p:cNvPr id="12" name="Text 7"/>
          <p:cNvSpPr/>
          <p:nvPr/>
        </p:nvSpPr>
        <p:spPr>
          <a:xfrm>
            <a:off x="3593592" y="2404872"/>
            <a:ext cx="2148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de-AT" sz="1200" noProof="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Eigenes Gepäck, Bett beziehen, den Tag mitgestalten.</a:t>
            </a:r>
            <a:endParaRPr lang="de-AT" sz="1200" noProof="0" dirty="0"/>
          </a:p>
        </p:txBody>
      </p:sp>
      <p:sp>
        <p:nvSpPr>
          <p:cNvPr id="13" name="Shape 8"/>
          <p:cNvSpPr/>
          <p:nvPr/>
        </p:nvSpPr>
        <p:spPr>
          <a:xfrm>
            <a:off x="6227064" y="1691640"/>
            <a:ext cx="2606040" cy="2651760"/>
          </a:xfrm>
          <a:prstGeom prst="roundRect">
            <a:avLst>
              <a:gd name="adj" fmla="val 4211"/>
            </a:avLst>
          </a:prstGeom>
          <a:solidFill>
            <a:srgbClr val="F2F6EE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de-AT" noProof="0" dirty="0"/>
          </a:p>
        </p:txBody>
      </p:sp>
      <p:pic>
        <p:nvPicPr>
          <p:cNvPr id="14" name="Image 3" descr="/home/claude/pptx_project/icons/hands_5f952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5664" y="1920240"/>
            <a:ext cx="457200" cy="45720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7050024" y="1856232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500" b="1" noProof="0" dirty="0">
                <a:solidFill>
                  <a:srgbClr val="1F402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Gemeinsame Erlebnisse</a:t>
            </a:r>
            <a:endParaRPr lang="de-AT" sz="1500" noProof="0" dirty="0"/>
          </a:p>
        </p:txBody>
      </p:sp>
      <p:sp>
        <p:nvSpPr>
          <p:cNvPr id="16" name="Text 10"/>
          <p:cNvSpPr/>
          <p:nvPr/>
        </p:nvSpPr>
        <p:spPr>
          <a:xfrm>
            <a:off x="6455664" y="2404872"/>
            <a:ext cx="2148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de-AT" sz="1200" noProof="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Echte Erfahrungen abseits von Bildschirmen.</a:t>
            </a:r>
            <a:endParaRPr lang="de-AT" sz="1200" noProof="0" dirty="0"/>
          </a:p>
        </p:txBody>
      </p:sp>
      <p:sp>
        <p:nvSpPr>
          <p:cNvPr id="17" name="Shape 11"/>
          <p:cNvSpPr/>
          <p:nvPr/>
        </p:nvSpPr>
        <p:spPr>
          <a:xfrm>
            <a:off x="9089136" y="1691640"/>
            <a:ext cx="2606040" cy="2651760"/>
          </a:xfrm>
          <a:prstGeom prst="roundRect">
            <a:avLst>
              <a:gd name="adj" fmla="val 4211"/>
            </a:avLst>
          </a:prstGeom>
          <a:solidFill>
            <a:srgbClr val="F2F6EE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de-AT" noProof="0" dirty="0"/>
          </a:p>
        </p:txBody>
      </p:sp>
      <p:pic>
        <p:nvPicPr>
          <p:cNvPr id="18" name="Image 4" descr="/home/claude/pptx_project/icons/book_5f952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17736" y="1920240"/>
            <a:ext cx="457200" cy="45720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9912096" y="1856232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500" b="1" noProof="0" dirty="0">
                <a:solidFill>
                  <a:srgbClr val="1F402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Lernen mit allen Sinnen</a:t>
            </a:r>
            <a:endParaRPr lang="de-AT" sz="1500" noProof="0" dirty="0"/>
          </a:p>
        </p:txBody>
      </p:sp>
      <p:sp>
        <p:nvSpPr>
          <p:cNvPr id="20" name="Text 13"/>
          <p:cNvSpPr/>
          <p:nvPr/>
        </p:nvSpPr>
        <p:spPr>
          <a:xfrm>
            <a:off x="9317736" y="2404872"/>
            <a:ext cx="2148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de-AT" sz="1200" noProof="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Wissen erleben statt nur im Buch zu lesen.</a:t>
            </a:r>
            <a:endParaRPr lang="de-AT" sz="1200" noProof="0" dirty="0"/>
          </a:p>
        </p:txBody>
      </p:sp>
      <p:sp>
        <p:nvSpPr>
          <p:cNvPr id="21" name="Text 14"/>
          <p:cNvSpPr/>
          <p:nvPr/>
        </p:nvSpPr>
        <p:spPr>
          <a:xfrm>
            <a:off x="11551615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de-AT" sz="1000" noProof="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de-AT" sz="1000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02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6BCB70-BF5B-8924-EFEF-C34300A50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AA4D182-E925-DF71-528B-8969E718AD8D}"/>
              </a:ext>
            </a:extLst>
          </p:cNvPr>
          <p:cNvSpPr/>
          <p:nvPr/>
        </p:nvSpPr>
        <p:spPr>
          <a:xfrm>
            <a:off x="8778240" y="-2011680"/>
            <a:ext cx="5486400" cy="5486400"/>
          </a:xfrm>
          <a:prstGeom prst="ellipse">
            <a:avLst/>
          </a:prstGeom>
          <a:solidFill>
            <a:srgbClr val="5F9521">
              <a:alpha val="12000"/>
            </a:srgbClr>
          </a:solidFill>
          <a:ln/>
        </p:spPr>
        <p:txBody>
          <a:bodyPr/>
          <a:lstStyle/>
          <a:p>
            <a:endParaRPr lang="de-AT" noProof="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946684F-FFE4-335A-4A79-6E1E5244B630}"/>
              </a:ext>
            </a:extLst>
          </p:cNvPr>
          <p:cNvSpPr/>
          <p:nvPr/>
        </p:nvSpPr>
        <p:spPr>
          <a:xfrm>
            <a:off x="-2286000" y="4389120"/>
            <a:ext cx="5029200" cy="5029200"/>
          </a:xfrm>
          <a:prstGeom prst="ellipse">
            <a:avLst/>
          </a:prstGeom>
          <a:solidFill>
            <a:srgbClr val="5F9521">
              <a:alpha val="10000"/>
            </a:srgbClr>
          </a:solidFill>
          <a:ln/>
        </p:spPr>
        <p:txBody>
          <a:bodyPr/>
          <a:lstStyle/>
          <a:p>
            <a:endParaRPr lang="de-AT" noProof="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188E1759-797A-31CE-D58F-8119A4FDE287}"/>
              </a:ext>
            </a:extLst>
          </p:cNvPr>
          <p:cNvSpPr/>
          <p:nvPr/>
        </p:nvSpPr>
        <p:spPr>
          <a:xfrm>
            <a:off x="8646290" y="2207092"/>
            <a:ext cx="3545710" cy="2926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200" indent="-457200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de-AT" sz="2200" b="1" dirty="0">
                <a:solidFill>
                  <a:srgbClr val="FFFFFF"/>
                </a:solidFill>
                <a:latin typeface="Times New Roman" pitchFamily="34" charset="0"/>
                <a:cs typeface="Times New Roman" pitchFamily="34" charset="-120"/>
              </a:rPr>
              <a:t>ZUSAMMENHALT</a:t>
            </a:r>
          </a:p>
          <a:p>
            <a:pPr marL="457200" indent="-457200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de-AT" sz="2200" b="1" dirty="0">
                <a:solidFill>
                  <a:srgbClr val="FFFFFF"/>
                </a:solidFill>
                <a:latin typeface="Times New Roman" pitchFamily="34" charset="0"/>
                <a:cs typeface="Times New Roman" pitchFamily="34" charset="-120"/>
              </a:rPr>
              <a:t>SELBSTSTÄDNIGKEIT</a:t>
            </a:r>
          </a:p>
          <a:p>
            <a:pPr marL="457200" indent="-457200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de-AT" sz="2200" b="1" noProof="0" dirty="0">
                <a:solidFill>
                  <a:srgbClr val="FFFFFF"/>
                </a:solidFill>
                <a:latin typeface="Times New Roman" pitchFamily="34" charset="0"/>
                <a:cs typeface="Times New Roman" pitchFamily="34" charset="-120"/>
              </a:rPr>
              <a:t>GEMEINSAME ERLEBNISSE</a:t>
            </a:r>
          </a:p>
          <a:p>
            <a:pPr marL="457200" indent="-457200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de-AT" sz="2200" b="1" noProof="0" dirty="0">
                <a:solidFill>
                  <a:srgbClr val="FFFFFF"/>
                </a:solidFill>
                <a:latin typeface="Times New Roman" pitchFamily="34" charset="0"/>
                <a:cs typeface="Times New Roman" pitchFamily="34" charset="-120"/>
              </a:rPr>
              <a:t>LERNEN MIT ALLEN SINNEN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8582CE3-AD5A-6E12-B322-DD0859FFC4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747" r="17911"/>
          <a:stretch>
            <a:fillRect/>
          </a:stretch>
        </p:blipFill>
        <p:spPr>
          <a:xfrm rot="5400000">
            <a:off x="-1219573" y="1256830"/>
            <a:ext cx="6874926" cy="443578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7CEF74C7-569A-1570-D36A-8C76CC4939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142" t="3937" r="52890"/>
          <a:stretch>
            <a:fillRect/>
          </a:stretch>
        </p:blipFill>
        <p:spPr>
          <a:xfrm>
            <a:off x="4449081" y="11032"/>
            <a:ext cx="3999123" cy="690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688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F40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80960" y="0"/>
            <a:ext cx="4510735" cy="6858000"/>
          </a:xfrm>
          <a:prstGeom prst="rect">
            <a:avLst/>
          </a:prstGeom>
          <a:solidFill>
            <a:srgbClr val="5F9521">
              <a:alpha val="18000"/>
            </a:srgbClr>
          </a:solidFill>
          <a:ln/>
        </p:spPr>
        <p:txBody>
          <a:bodyPr/>
          <a:lstStyle/>
          <a:p>
            <a:endParaRPr lang="de-AT" noProof="0" dirty="0"/>
          </a:p>
        </p:txBody>
      </p:sp>
      <p:sp>
        <p:nvSpPr>
          <p:cNvPr id="4" name="Text 1"/>
          <p:cNvSpPr/>
          <p:nvPr/>
        </p:nvSpPr>
        <p:spPr>
          <a:xfrm>
            <a:off x="640080" y="502920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3200" b="1" noProof="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Die Burg </a:t>
            </a:r>
            <a:r>
              <a:rPr lang="de-AT" sz="3200" b="1" noProof="0" dirty="0" err="1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Finstergrün</a:t>
            </a:r>
            <a:endParaRPr lang="de-AT" sz="3200" noProof="0" dirty="0"/>
          </a:p>
        </p:txBody>
      </p:sp>
      <p:pic>
        <p:nvPicPr>
          <p:cNvPr id="5" name="Image 1" descr="/home/claude/pptx_project/icons/mapmarker_5f95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920240"/>
            <a:ext cx="502920" cy="5029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325880" y="187452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700" b="1" noProof="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1.000 m Seehöhe</a:t>
            </a:r>
            <a:endParaRPr lang="de-AT" sz="1700" noProof="0" dirty="0"/>
          </a:p>
        </p:txBody>
      </p:sp>
      <p:sp>
        <p:nvSpPr>
          <p:cNvPr id="7" name="Text 3"/>
          <p:cNvSpPr/>
          <p:nvPr/>
        </p:nvSpPr>
        <p:spPr>
          <a:xfrm>
            <a:off x="1325880" y="2267712"/>
            <a:ext cx="5852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300" noProof="0" dirty="0">
                <a:solidFill>
                  <a:srgbClr val="D8E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besondere Naturkulisse hoch über dem Tal.</a:t>
            </a:r>
            <a:endParaRPr lang="de-AT" sz="1300" noProof="0" dirty="0"/>
          </a:p>
        </p:txBody>
      </p:sp>
      <p:pic>
        <p:nvPicPr>
          <p:cNvPr id="8" name="Image 2" descr="/home/claude/pptx_project/icons/landmark_5f952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154680"/>
            <a:ext cx="502920" cy="50292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325880" y="310896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700" b="1" noProof="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Historischer Ort</a:t>
            </a:r>
            <a:endParaRPr lang="de-AT" sz="1700" noProof="0" dirty="0"/>
          </a:p>
        </p:txBody>
      </p:sp>
      <p:sp>
        <p:nvSpPr>
          <p:cNvPr id="10" name="Text 5"/>
          <p:cNvSpPr/>
          <p:nvPr/>
        </p:nvSpPr>
        <p:spPr>
          <a:xfrm>
            <a:off x="1325880" y="3502152"/>
            <a:ext cx="5852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300" noProof="0" dirty="0">
                <a:solidFill>
                  <a:srgbClr val="D8E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Altes Gemäuer voller Charakter.</a:t>
            </a:r>
            <a:endParaRPr lang="de-AT" sz="1300" noProof="0" dirty="0"/>
          </a:p>
        </p:txBody>
      </p:sp>
      <p:pic>
        <p:nvPicPr>
          <p:cNvPr id="11" name="Image 3" descr="/home/claude/pptx_project/icons/shieldalt_5f952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4389120"/>
            <a:ext cx="502920" cy="50292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325880" y="434340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700" b="1" noProof="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Erfahren mit Schulklassen</a:t>
            </a:r>
            <a:endParaRPr lang="de-AT" sz="1700" noProof="0" dirty="0"/>
          </a:p>
        </p:txBody>
      </p:sp>
      <p:sp>
        <p:nvSpPr>
          <p:cNvPr id="13" name="Text 7"/>
          <p:cNvSpPr/>
          <p:nvPr/>
        </p:nvSpPr>
        <p:spPr>
          <a:xfrm>
            <a:off x="1325880" y="4736592"/>
            <a:ext cx="5852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300" noProof="0" dirty="0">
                <a:solidFill>
                  <a:srgbClr val="D8E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Etabliertes Ziel für Volksschule und Sekundarstufe 1.</a:t>
            </a:r>
            <a:endParaRPr lang="de-AT" sz="1300" noProof="0" dirty="0"/>
          </a:p>
        </p:txBody>
      </p:sp>
      <p:sp>
        <p:nvSpPr>
          <p:cNvPr id="15" name="Text 8"/>
          <p:cNvSpPr/>
          <p:nvPr/>
        </p:nvSpPr>
        <p:spPr>
          <a:xfrm>
            <a:off x="11551615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de-AT" sz="1000" noProof="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de-AT" sz="1000" noProof="0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B4B9D0C4-F395-422E-7D02-CB7A02412E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3231" y="1524776"/>
            <a:ext cx="6397752" cy="479831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02920" y="32004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de-AT" sz="3000" b="1" noProof="0" dirty="0">
                <a:solidFill>
                  <a:srgbClr val="1F402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Ablauf der Projekttage</a:t>
            </a:r>
            <a:endParaRPr lang="de-AT" sz="3000" noProof="0" dirty="0"/>
          </a:p>
        </p:txBody>
      </p: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8D984A4A-A6D2-ABFB-2F97-E5045D510A85}"/>
              </a:ext>
            </a:extLst>
          </p:cNvPr>
          <p:cNvGrpSpPr/>
          <p:nvPr/>
        </p:nvGrpSpPr>
        <p:grpSpPr>
          <a:xfrm>
            <a:off x="518160" y="1417320"/>
            <a:ext cx="11155680" cy="3703320"/>
            <a:chOff x="914400" y="1417320"/>
            <a:chExt cx="11155680" cy="3703320"/>
          </a:xfrm>
        </p:grpSpPr>
        <p:sp>
          <p:nvSpPr>
            <p:cNvPr id="4" name="Shape 1"/>
            <p:cNvSpPr/>
            <p:nvPr/>
          </p:nvSpPr>
          <p:spPr>
            <a:xfrm>
              <a:off x="2606040" y="4297680"/>
              <a:ext cx="7772400" cy="0"/>
            </a:xfrm>
            <a:prstGeom prst="line">
              <a:avLst/>
            </a:prstGeom>
            <a:noFill/>
            <a:ln w="31750">
              <a:solidFill>
                <a:srgbClr val="5F9521"/>
              </a:solidFill>
              <a:prstDash val="dash"/>
            </a:ln>
          </p:spPr>
          <p:txBody>
            <a:bodyPr/>
            <a:lstStyle/>
            <a:p>
              <a:pPr algn="ctr"/>
              <a:endParaRPr lang="de-AT" noProof="0" dirty="0"/>
            </a:p>
          </p:txBody>
        </p:sp>
        <p:sp>
          <p:nvSpPr>
            <p:cNvPr id="5" name="Shape 2"/>
            <p:cNvSpPr/>
            <p:nvPr/>
          </p:nvSpPr>
          <p:spPr>
            <a:xfrm>
              <a:off x="914400" y="1828800"/>
              <a:ext cx="3383280" cy="3291840"/>
            </a:xfrm>
            <a:prstGeom prst="roundRect">
              <a:avLst>
                <a:gd name="adj" fmla="val 3889"/>
              </a:avLst>
            </a:prstGeom>
            <a:solidFill>
              <a:srgbClr val="F2F6EE"/>
            </a:solidFill>
            <a:ln/>
            <a:effectLst>
              <a:outerShdw blurRad="76200" dist="25400" dir="54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pPr algn="ctr"/>
              <a:endParaRPr lang="de-AT" noProof="0" dirty="0"/>
            </a:p>
          </p:txBody>
        </p:sp>
        <p:sp>
          <p:nvSpPr>
            <p:cNvPr id="6" name="Shape 3"/>
            <p:cNvSpPr/>
            <p:nvPr/>
          </p:nvSpPr>
          <p:spPr>
            <a:xfrm>
              <a:off x="2194560" y="1417320"/>
              <a:ext cx="822960" cy="822960"/>
            </a:xfrm>
            <a:prstGeom prst="ellipse">
              <a:avLst/>
            </a:prstGeom>
            <a:solidFill>
              <a:srgbClr val="1F402F"/>
            </a:solidFill>
            <a:ln w="381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pPr algn="ctr"/>
              <a:endParaRPr lang="de-AT" noProof="0" dirty="0"/>
            </a:p>
          </p:txBody>
        </p:sp>
        <p:pic>
          <p:nvPicPr>
            <p:cNvPr id="7" name="Image 1" descr="/home/claude/pptx_project/icons/calendar_ffffff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86584" y="1609344"/>
              <a:ext cx="438912" cy="438912"/>
            </a:xfrm>
            <a:prstGeom prst="rect">
              <a:avLst/>
            </a:prstGeom>
          </p:spPr>
        </p:pic>
        <p:sp>
          <p:nvSpPr>
            <p:cNvPr id="8" name="Text 4"/>
            <p:cNvSpPr/>
            <p:nvPr/>
          </p:nvSpPr>
          <p:spPr>
            <a:xfrm>
              <a:off x="914400" y="2423160"/>
              <a:ext cx="338328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de-AT" sz="1200" b="1" kern="0" spc="100" noProof="0" dirty="0">
                  <a:solidFill>
                    <a:srgbClr val="5F952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Tag 1</a:t>
              </a:r>
              <a:endParaRPr lang="de-AT" sz="1200" noProof="0" dirty="0"/>
            </a:p>
          </p:txBody>
        </p:sp>
        <p:sp>
          <p:nvSpPr>
            <p:cNvPr id="9" name="Text 5"/>
            <p:cNvSpPr/>
            <p:nvPr/>
          </p:nvSpPr>
          <p:spPr>
            <a:xfrm>
              <a:off x="914400" y="2743200"/>
              <a:ext cx="33832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de-AT" sz="2000" b="1" noProof="0" dirty="0">
                  <a:solidFill>
                    <a:srgbClr val="1F402F"/>
                  </a:solidFill>
                  <a:latin typeface="Times New Roman" pitchFamily="34" charset="0"/>
                  <a:ea typeface="Times New Roman" pitchFamily="34" charset="-122"/>
                  <a:cs typeface="Times New Roman" pitchFamily="34" charset="-120"/>
                </a:rPr>
                <a:t>Anreise</a:t>
              </a:r>
              <a:endParaRPr lang="de-AT" sz="2000" noProof="0" dirty="0"/>
            </a:p>
          </p:txBody>
        </p:sp>
        <p:sp>
          <p:nvSpPr>
            <p:cNvPr id="11" name="Shape 7"/>
            <p:cNvSpPr/>
            <p:nvPr/>
          </p:nvSpPr>
          <p:spPr>
            <a:xfrm>
              <a:off x="4800600" y="1828800"/>
              <a:ext cx="3383280" cy="3291840"/>
            </a:xfrm>
            <a:prstGeom prst="roundRect">
              <a:avLst>
                <a:gd name="adj" fmla="val 3889"/>
              </a:avLst>
            </a:prstGeom>
            <a:solidFill>
              <a:srgbClr val="F2F6EE"/>
            </a:solidFill>
            <a:ln/>
            <a:effectLst>
              <a:outerShdw blurRad="76200" dist="25400" dir="54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pPr algn="ctr"/>
              <a:endParaRPr lang="de-AT" noProof="0" dirty="0"/>
            </a:p>
          </p:txBody>
        </p:sp>
        <p:sp>
          <p:nvSpPr>
            <p:cNvPr id="12" name="Shape 8"/>
            <p:cNvSpPr/>
            <p:nvPr/>
          </p:nvSpPr>
          <p:spPr>
            <a:xfrm>
              <a:off x="6080760" y="1417320"/>
              <a:ext cx="822960" cy="822960"/>
            </a:xfrm>
            <a:prstGeom prst="ellipse">
              <a:avLst/>
            </a:prstGeom>
            <a:solidFill>
              <a:srgbClr val="1F402F"/>
            </a:solidFill>
            <a:ln w="381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pPr algn="ctr"/>
              <a:endParaRPr lang="de-AT" noProof="0" dirty="0"/>
            </a:p>
          </p:txBody>
        </p:sp>
        <p:pic>
          <p:nvPicPr>
            <p:cNvPr id="13" name="Image 2" descr="/home/claude/pptx_project/icons/sun_ffffff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72784" y="1609344"/>
              <a:ext cx="438912" cy="438912"/>
            </a:xfrm>
            <a:prstGeom prst="rect">
              <a:avLst/>
            </a:prstGeom>
          </p:spPr>
        </p:pic>
        <p:sp>
          <p:nvSpPr>
            <p:cNvPr id="14" name="Text 9"/>
            <p:cNvSpPr/>
            <p:nvPr/>
          </p:nvSpPr>
          <p:spPr>
            <a:xfrm>
              <a:off x="4800600" y="2423160"/>
              <a:ext cx="338328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de-AT" sz="1200" b="1" kern="0" spc="100" noProof="0" dirty="0">
                  <a:solidFill>
                    <a:srgbClr val="5F952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Tag 2 - X</a:t>
              </a:r>
              <a:endParaRPr lang="de-AT" sz="1200" noProof="0" dirty="0"/>
            </a:p>
          </p:txBody>
        </p:sp>
        <p:sp>
          <p:nvSpPr>
            <p:cNvPr id="15" name="Text 10"/>
            <p:cNvSpPr/>
            <p:nvPr/>
          </p:nvSpPr>
          <p:spPr>
            <a:xfrm>
              <a:off x="4800600" y="2743200"/>
              <a:ext cx="33832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de-AT" sz="2000" b="1" noProof="0" dirty="0">
                  <a:solidFill>
                    <a:srgbClr val="1F402F"/>
                  </a:solidFill>
                  <a:latin typeface="Times New Roman" pitchFamily="34" charset="0"/>
                  <a:ea typeface="Times New Roman" pitchFamily="34" charset="-122"/>
                  <a:cs typeface="Times New Roman" pitchFamily="34" charset="-120"/>
                </a:rPr>
                <a:t>Programmtag(</a:t>
              </a:r>
              <a:r>
                <a:rPr lang="de-AT" sz="2000" b="1" noProof="0" dirty="0" err="1">
                  <a:solidFill>
                    <a:srgbClr val="1F402F"/>
                  </a:solidFill>
                  <a:latin typeface="Times New Roman" pitchFamily="34" charset="0"/>
                  <a:ea typeface="Times New Roman" pitchFamily="34" charset="-122"/>
                  <a:cs typeface="Times New Roman" pitchFamily="34" charset="-120"/>
                </a:rPr>
                <a:t>e</a:t>
              </a:r>
              <a:r>
                <a:rPr lang="de-AT" sz="2000" b="1" noProof="0" dirty="0">
                  <a:solidFill>
                    <a:srgbClr val="1F402F"/>
                  </a:solidFill>
                  <a:latin typeface="Times New Roman" pitchFamily="34" charset="0"/>
                  <a:ea typeface="Times New Roman" pitchFamily="34" charset="-122"/>
                  <a:cs typeface="Times New Roman" pitchFamily="34" charset="-120"/>
                </a:rPr>
                <a:t>)</a:t>
              </a:r>
              <a:endParaRPr lang="de-AT" sz="2000" noProof="0" dirty="0"/>
            </a:p>
          </p:txBody>
        </p:sp>
        <p:sp>
          <p:nvSpPr>
            <p:cNvPr id="17" name="Shape 12"/>
            <p:cNvSpPr/>
            <p:nvPr/>
          </p:nvSpPr>
          <p:spPr>
            <a:xfrm>
              <a:off x="8686800" y="1828800"/>
              <a:ext cx="3383280" cy="3291840"/>
            </a:xfrm>
            <a:prstGeom prst="roundRect">
              <a:avLst>
                <a:gd name="adj" fmla="val 3889"/>
              </a:avLst>
            </a:prstGeom>
            <a:solidFill>
              <a:srgbClr val="F2F6EE"/>
            </a:solidFill>
            <a:ln/>
            <a:effectLst>
              <a:outerShdw blurRad="76200" dist="25400" dir="54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pPr algn="ctr"/>
              <a:endParaRPr lang="de-AT" noProof="0" dirty="0"/>
            </a:p>
          </p:txBody>
        </p:sp>
        <p:sp>
          <p:nvSpPr>
            <p:cNvPr id="18" name="Shape 13"/>
            <p:cNvSpPr/>
            <p:nvPr/>
          </p:nvSpPr>
          <p:spPr>
            <a:xfrm>
              <a:off x="9966960" y="1417320"/>
              <a:ext cx="822960" cy="822960"/>
            </a:xfrm>
            <a:prstGeom prst="ellipse">
              <a:avLst/>
            </a:prstGeom>
            <a:solidFill>
              <a:srgbClr val="1F402F"/>
            </a:solidFill>
            <a:ln w="381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pPr algn="ctr"/>
              <a:endParaRPr lang="de-AT" noProof="0" dirty="0"/>
            </a:p>
          </p:txBody>
        </p:sp>
        <p:pic>
          <p:nvPicPr>
            <p:cNvPr id="19" name="Image 3" descr="/home/claude/pptx_project/icons/suitcase_ffffff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158984" y="1609344"/>
              <a:ext cx="438912" cy="438912"/>
            </a:xfrm>
            <a:prstGeom prst="rect">
              <a:avLst/>
            </a:prstGeom>
          </p:spPr>
        </p:pic>
        <p:sp>
          <p:nvSpPr>
            <p:cNvPr id="20" name="Text 14"/>
            <p:cNvSpPr/>
            <p:nvPr/>
          </p:nvSpPr>
          <p:spPr>
            <a:xfrm>
              <a:off x="8686800" y="2423160"/>
              <a:ext cx="338328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de-AT" sz="1200" b="1" kern="0" spc="100" noProof="0" dirty="0">
                  <a:solidFill>
                    <a:srgbClr val="5F952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Tag X</a:t>
              </a:r>
              <a:endParaRPr lang="de-AT" sz="1200" noProof="0" dirty="0"/>
            </a:p>
          </p:txBody>
        </p:sp>
        <p:sp>
          <p:nvSpPr>
            <p:cNvPr id="21" name="Text 15"/>
            <p:cNvSpPr/>
            <p:nvPr/>
          </p:nvSpPr>
          <p:spPr>
            <a:xfrm>
              <a:off x="8686800" y="2743200"/>
              <a:ext cx="33832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de-AT" sz="2000" b="1" noProof="0" dirty="0">
                  <a:solidFill>
                    <a:srgbClr val="1F402F"/>
                  </a:solidFill>
                  <a:latin typeface="Times New Roman" pitchFamily="34" charset="0"/>
                  <a:ea typeface="Times New Roman" pitchFamily="34" charset="-122"/>
                  <a:cs typeface="Times New Roman" pitchFamily="34" charset="-120"/>
                </a:rPr>
                <a:t>Abreise</a:t>
              </a:r>
              <a:endParaRPr lang="de-AT" sz="2000" noProof="0" dirty="0"/>
            </a:p>
          </p:txBody>
        </p:sp>
      </p:grpSp>
      <p:sp>
        <p:nvSpPr>
          <p:cNvPr id="23" name="Text 17"/>
          <p:cNvSpPr/>
          <p:nvPr/>
        </p:nvSpPr>
        <p:spPr>
          <a:xfrm>
            <a:off x="11551615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de-AT" sz="1000" noProof="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de-AT" sz="1000" noProof="0" dirty="0"/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504A0787-8AD1-BE28-1C5C-E8390E55372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9119" t="46494" r="29257" b="27880"/>
          <a:stretch>
            <a:fillRect/>
          </a:stretch>
        </p:blipFill>
        <p:spPr>
          <a:xfrm>
            <a:off x="5255648" y="3429000"/>
            <a:ext cx="1680703" cy="1691640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C7BD0767-2F9B-5F36-F1C1-8DF7183675E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7314" t="50000" r="31720" b="20000"/>
          <a:stretch>
            <a:fillRect/>
          </a:stretch>
        </p:blipFill>
        <p:spPr>
          <a:xfrm>
            <a:off x="1343552" y="3419856"/>
            <a:ext cx="1732495" cy="1691634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446E24E4-734F-9CF3-53A3-04631430BAC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7423" t="7333" r="41958" b="5032"/>
          <a:stretch>
            <a:fillRect/>
          </a:stretch>
        </p:blipFill>
        <p:spPr>
          <a:xfrm>
            <a:off x="9099636" y="3392581"/>
            <a:ext cx="1765127" cy="171890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02920" y="32004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de-AT" sz="3000" b="1" noProof="0" dirty="0">
                <a:solidFill>
                  <a:srgbClr val="1F402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Unterkunft</a:t>
            </a:r>
            <a:endParaRPr lang="de-AT" sz="3000" noProof="0" dirty="0"/>
          </a:p>
        </p:txBody>
      </p:sp>
      <p:sp>
        <p:nvSpPr>
          <p:cNvPr id="4" name="Text 1"/>
          <p:cNvSpPr/>
          <p:nvPr/>
        </p:nvSpPr>
        <p:spPr>
          <a:xfrm>
            <a:off x="502920" y="9601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400" i="1" noProof="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Übernachtung direkt auf der Burg</a:t>
            </a:r>
            <a:endParaRPr lang="de-AT" sz="1400" noProof="0" dirty="0"/>
          </a:p>
        </p:txBody>
      </p:sp>
      <p:sp>
        <p:nvSpPr>
          <p:cNvPr id="5" name="Shape 2"/>
          <p:cNvSpPr/>
          <p:nvPr/>
        </p:nvSpPr>
        <p:spPr>
          <a:xfrm>
            <a:off x="502920" y="1645920"/>
            <a:ext cx="5394960" cy="1143000"/>
          </a:xfrm>
          <a:prstGeom prst="roundRect">
            <a:avLst>
              <a:gd name="adj" fmla="val 9600"/>
            </a:avLst>
          </a:prstGeom>
          <a:solidFill>
            <a:srgbClr val="F2F6EE"/>
          </a:solidFill>
          <a:ln/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de-AT" noProof="0" dirty="0"/>
          </a:p>
        </p:txBody>
      </p:sp>
      <p:pic>
        <p:nvPicPr>
          <p:cNvPr id="6" name="Image 1" descr="/home/claude/pptx_project/icons/bed_5f95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938528"/>
            <a:ext cx="548640" cy="5486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463040" y="1755648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500" b="1" noProof="0" dirty="0">
                <a:solidFill>
                  <a:srgbClr val="1F402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Bettwäsche</a:t>
            </a:r>
            <a:endParaRPr lang="de-AT" sz="1500" noProof="0" dirty="0"/>
          </a:p>
        </p:txBody>
      </p:sp>
      <p:sp>
        <p:nvSpPr>
          <p:cNvPr id="8" name="Text 4"/>
          <p:cNvSpPr/>
          <p:nvPr/>
        </p:nvSpPr>
        <p:spPr>
          <a:xfrm>
            <a:off x="1463040" y="210312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de-AT" sz="1150" noProof="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Wird von der Burg gestellt – das Bett beziehen die </a:t>
            </a:r>
            <a:r>
              <a:rPr lang="de-AT" sz="11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Schülerinnen und Schüler</a:t>
            </a:r>
            <a:r>
              <a:rPr lang="de-AT" sz="1150" noProof="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selbst (fördert Selbstständigkeit).</a:t>
            </a:r>
            <a:endParaRPr lang="de-AT" sz="1150" noProof="0" dirty="0"/>
          </a:p>
        </p:txBody>
      </p:sp>
      <p:sp>
        <p:nvSpPr>
          <p:cNvPr id="9" name="Shape 5"/>
          <p:cNvSpPr/>
          <p:nvPr/>
        </p:nvSpPr>
        <p:spPr>
          <a:xfrm>
            <a:off x="6217920" y="1645920"/>
            <a:ext cx="5394960" cy="1143000"/>
          </a:xfrm>
          <a:prstGeom prst="roundRect">
            <a:avLst>
              <a:gd name="adj" fmla="val 9600"/>
            </a:avLst>
          </a:prstGeom>
          <a:solidFill>
            <a:srgbClr val="F2F6EE"/>
          </a:solidFill>
          <a:ln/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de-AT" noProof="0" dirty="0"/>
          </a:p>
        </p:txBody>
      </p:sp>
      <p:pic>
        <p:nvPicPr>
          <p:cNvPr id="10" name="Image 2" descr="/home/claude/pptx_project/icons/shower_5f952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520" y="1938528"/>
            <a:ext cx="548640" cy="54864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178040" y="1755648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500" b="1" noProof="0" dirty="0">
                <a:solidFill>
                  <a:srgbClr val="1F402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Waschräume</a:t>
            </a:r>
            <a:endParaRPr lang="de-AT" sz="1500" noProof="0" dirty="0"/>
          </a:p>
        </p:txBody>
      </p:sp>
      <p:sp>
        <p:nvSpPr>
          <p:cNvPr id="12" name="Text 7"/>
          <p:cNvSpPr/>
          <p:nvPr/>
        </p:nvSpPr>
        <p:spPr>
          <a:xfrm>
            <a:off x="7178040" y="210312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de-AT" sz="1150" noProof="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Zentrale, getrennte Duschen für Mädchen und Buben.</a:t>
            </a:r>
            <a:endParaRPr lang="de-AT" sz="1150" noProof="0" dirty="0"/>
          </a:p>
        </p:txBody>
      </p:sp>
      <p:sp>
        <p:nvSpPr>
          <p:cNvPr id="13" name="Shape 8"/>
          <p:cNvSpPr/>
          <p:nvPr/>
        </p:nvSpPr>
        <p:spPr>
          <a:xfrm>
            <a:off x="502920" y="3063240"/>
            <a:ext cx="5394960" cy="1143000"/>
          </a:xfrm>
          <a:prstGeom prst="roundRect">
            <a:avLst>
              <a:gd name="adj" fmla="val 9600"/>
            </a:avLst>
          </a:prstGeom>
          <a:solidFill>
            <a:srgbClr val="F2F6EE"/>
          </a:solidFill>
          <a:ln/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de-AT" noProof="0" dirty="0"/>
          </a:p>
        </p:txBody>
      </p:sp>
      <p:pic>
        <p:nvPicPr>
          <p:cNvPr id="14" name="Image 3" descr="/home/claude/pptx_project/icons/toilet_5f952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" y="3355848"/>
            <a:ext cx="548640" cy="54864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463040" y="3172968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500" b="1" noProof="0" dirty="0">
                <a:solidFill>
                  <a:srgbClr val="1F402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WC</a:t>
            </a:r>
            <a:endParaRPr lang="de-AT" sz="1500" noProof="0" dirty="0"/>
          </a:p>
        </p:txBody>
      </p:sp>
      <p:sp>
        <p:nvSpPr>
          <p:cNvPr id="16" name="Text 10"/>
          <p:cNvSpPr/>
          <p:nvPr/>
        </p:nvSpPr>
        <p:spPr>
          <a:xfrm>
            <a:off x="1463040" y="352044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de-AT" sz="1150" noProof="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WCs befinden sich auf den Gängen.</a:t>
            </a:r>
            <a:endParaRPr lang="de-AT" sz="1150" noProof="0" dirty="0"/>
          </a:p>
        </p:txBody>
      </p:sp>
      <p:sp>
        <p:nvSpPr>
          <p:cNvPr id="17" name="Shape 11"/>
          <p:cNvSpPr/>
          <p:nvPr/>
        </p:nvSpPr>
        <p:spPr>
          <a:xfrm>
            <a:off x="6217920" y="3063240"/>
            <a:ext cx="5394960" cy="1143000"/>
          </a:xfrm>
          <a:prstGeom prst="roundRect">
            <a:avLst>
              <a:gd name="adj" fmla="val 9600"/>
            </a:avLst>
          </a:prstGeom>
          <a:solidFill>
            <a:srgbClr val="F2F6EE"/>
          </a:solidFill>
          <a:ln/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de-AT" noProof="0" dirty="0"/>
          </a:p>
        </p:txBody>
      </p:sp>
      <p:pic>
        <p:nvPicPr>
          <p:cNvPr id="18" name="Image 4" descr="/home/claude/pptx_project/icons/home_5f952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6520" y="3355848"/>
            <a:ext cx="548640" cy="54864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7178040" y="3172968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500" b="1" noProof="0" dirty="0">
                <a:solidFill>
                  <a:srgbClr val="1F402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Vor Ort betreut</a:t>
            </a:r>
            <a:endParaRPr lang="de-AT" sz="1500" noProof="0" dirty="0"/>
          </a:p>
        </p:txBody>
      </p:sp>
      <p:sp>
        <p:nvSpPr>
          <p:cNvPr id="20" name="Text 13"/>
          <p:cNvSpPr/>
          <p:nvPr/>
        </p:nvSpPr>
        <p:spPr>
          <a:xfrm>
            <a:off x="7178040" y="352044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de-AT" sz="1150" noProof="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Räumlichkeiten sind auf Schulgruppen eingerichtet.</a:t>
            </a:r>
            <a:endParaRPr lang="de-AT" sz="1150" noProof="0" dirty="0"/>
          </a:p>
        </p:txBody>
      </p:sp>
      <p:sp>
        <p:nvSpPr>
          <p:cNvPr id="21" name="Text 14"/>
          <p:cNvSpPr/>
          <p:nvPr/>
        </p:nvSpPr>
        <p:spPr>
          <a:xfrm>
            <a:off x="11551615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de-AT" sz="1000" noProof="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de-AT" sz="1000" noProof="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02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788FD9-AA80-BFDD-4480-B9E08CE1D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5E0F731-833F-C695-2839-9052D32AFAFC}"/>
              </a:ext>
            </a:extLst>
          </p:cNvPr>
          <p:cNvSpPr/>
          <p:nvPr/>
        </p:nvSpPr>
        <p:spPr>
          <a:xfrm>
            <a:off x="8778240" y="-1629715"/>
            <a:ext cx="5486400" cy="5486400"/>
          </a:xfrm>
          <a:prstGeom prst="ellipse">
            <a:avLst/>
          </a:prstGeom>
          <a:solidFill>
            <a:srgbClr val="5F9521">
              <a:alpha val="12000"/>
            </a:srgbClr>
          </a:solidFill>
          <a:ln/>
        </p:spPr>
        <p:txBody>
          <a:bodyPr/>
          <a:lstStyle/>
          <a:p>
            <a:endParaRPr lang="de-AT" noProof="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1899ABE-8755-6485-8442-B34BC7BDBEEE}"/>
              </a:ext>
            </a:extLst>
          </p:cNvPr>
          <p:cNvSpPr/>
          <p:nvPr/>
        </p:nvSpPr>
        <p:spPr>
          <a:xfrm>
            <a:off x="-2286000" y="4389120"/>
            <a:ext cx="5029200" cy="5029200"/>
          </a:xfrm>
          <a:prstGeom prst="ellipse">
            <a:avLst/>
          </a:prstGeom>
          <a:solidFill>
            <a:srgbClr val="5F9521">
              <a:alpha val="10000"/>
            </a:srgbClr>
          </a:solidFill>
          <a:ln/>
        </p:spPr>
        <p:txBody>
          <a:bodyPr/>
          <a:lstStyle/>
          <a:p>
            <a:endParaRPr lang="de-AT" noProof="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40B73BBA-652C-870E-CCA1-914D856F0F93}"/>
              </a:ext>
            </a:extLst>
          </p:cNvPr>
          <p:cNvSpPr/>
          <p:nvPr/>
        </p:nvSpPr>
        <p:spPr>
          <a:xfrm>
            <a:off x="9166035" y="2207092"/>
            <a:ext cx="3025966" cy="24438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endParaRPr lang="de-AT" sz="2800" b="1" noProof="0" dirty="0">
              <a:solidFill>
                <a:srgbClr val="FFFFFF"/>
              </a:solidFill>
              <a:latin typeface="Times New Roman" pitchFamily="34" charset="0"/>
              <a:cs typeface="Times New Roman" pitchFamily="34" charset="-12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C86AC2B-FAAE-4E92-41F1-CF39930497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5109" r="6294"/>
          <a:stretch>
            <a:fillRect/>
          </a:stretch>
        </p:blipFill>
        <p:spPr>
          <a:xfrm>
            <a:off x="0" y="44501"/>
            <a:ext cx="3040655" cy="684022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F55BBA1-6BAE-AF8B-0C39-A89A8936E6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5779"/>
          <a:stretch>
            <a:fillRect/>
          </a:stretch>
        </p:blipFill>
        <p:spPr>
          <a:xfrm rot="5400000">
            <a:off x="1263264" y="1732890"/>
            <a:ext cx="6858000" cy="3303218"/>
          </a:xfrm>
          <a:prstGeom prst="rect">
            <a:avLst/>
          </a:prstGeom>
        </p:spPr>
      </p:pic>
      <p:sp>
        <p:nvSpPr>
          <p:cNvPr id="12" name="Text 2">
            <a:extLst>
              <a:ext uri="{FF2B5EF4-FFF2-40B4-BE49-F238E27FC236}">
                <a16:creationId xmlns:a16="http://schemas.microsoft.com/office/drawing/2014/main" id="{1AA247B8-180B-F03D-76A3-5161E33D5DA2}"/>
              </a:ext>
            </a:extLst>
          </p:cNvPr>
          <p:cNvSpPr/>
          <p:nvPr/>
        </p:nvSpPr>
        <p:spPr>
          <a:xfrm>
            <a:off x="9621078" y="2765076"/>
            <a:ext cx="2570922" cy="1636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200" marR="0" lvl="0" indent="-457200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AT" sz="2800" b="1" dirty="0">
                <a:solidFill>
                  <a:srgbClr val="FFFFFF"/>
                </a:solidFill>
                <a:latin typeface="Times New Roman" pitchFamily="34" charset="0"/>
                <a:cs typeface="Times New Roman" pitchFamily="34" charset="-120"/>
              </a:rPr>
              <a:t>SCHLAFEN</a:t>
            </a:r>
          </a:p>
          <a:p>
            <a:pPr marL="457200" marR="0" lvl="0" indent="-457200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AT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34" charset="0"/>
                <a:ea typeface="+mn-ea"/>
                <a:cs typeface="Times New Roman" pitchFamily="34" charset="-120"/>
              </a:rPr>
              <a:t>ESSEN</a:t>
            </a:r>
          </a:p>
          <a:p>
            <a:pPr marL="457200" marR="0" lvl="0" indent="-457200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AT" sz="2800" b="1" dirty="0">
                <a:solidFill>
                  <a:srgbClr val="FFFFFF"/>
                </a:solidFill>
                <a:latin typeface="Times New Roman" pitchFamily="34" charset="0"/>
                <a:cs typeface="Times New Roman" pitchFamily="34" charset="-120"/>
              </a:rPr>
              <a:t>DUSCHEN</a:t>
            </a:r>
            <a:endParaRPr kumimoji="0" lang="de-AT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34" charset="0"/>
              <a:ea typeface="+mn-ea"/>
              <a:cs typeface="Times New Roman" pitchFamily="34" charset="-120"/>
            </a:endParaRPr>
          </a:p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E707E0AE-C5E2-117A-E085-CA7412DBF5B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7499" r="33835"/>
          <a:stretch>
            <a:fillRect/>
          </a:stretch>
        </p:blipFill>
        <p:spPr>
          <a:xfrm>
            <a:off x="6081310" y="-12195"/>
            <a:ext cx="3539768" cy="686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718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F40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02920" y="36576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3000" b="1" noProof="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Packliste</a:t>
            </a:r>
            <a:endParaRPr lang="de-AT" sz="3000" noProof="0" dirty="0"/>
          </a:p>
        </p:txBody>
      </p:sp>
      <p:sp>
        <p:nvSpPr>
          <p:cNvPr id="4" name="Text 1"/>
          <p:cNvSpPr/>
          <p:nvPr/>
        </p:nvSpPr>
        <p:spPr>
          <a:xfrm>
            <a:off x="502920" y="100584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400" i="1" noProof="0" dirty="0">
                <a:solidFill>
                  <a:srgbClr val="CFE0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1.000 m Seehöhe – es kann kühl werden</a:t>
            </a:r>
            <a:endParaRPr lang="de-AT" sz="1400" noProof="0" dirty="0"/>
          </a:p>
        </p:txBody>
      </p:sp>
      <p:sp>
        <p:nvSpPr>
          <p:cNvPr id="5" name="Shape 2"/>
          <p:cNvSpPr/>
          <p:nvPr/>
        </p:nvSpPr>
        <p:spPr>
          <a:xfrm>
            <a:off x="502920" y="1783080"/>
            <a:ext cx="5394960" cy="868680"/>
          </a:xfrm>
          <a:prstGeom prst="roundRect">
            <a:avLst>
              <a:gd name="adj" fmla="val 12632"/>
            </a:avLst>
          </a:prstGeom>
          <a:solidFill>
            <a:srgbClr val="2C4F3B"/>
          </a:solidFill>
          <a:ln/>
        </p:spPr>
        <p:txBody>
          <a:bodyPr/>
          <a:lstStyle/>
          <a:p>
            <a:endParaRPr lang="de-AT" noProof="0" dirty="0"/>
          </a:p>
        </p:txBody>
      </p:sp>
      <p:pic>
        <p:nvPicPr>
          <p:cNvPr id="6" name="Image 1" descr="/home/claude/pptx_project/icons/check_5f95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" y="1997964"/>
            <a:ext cx="438912" cy="43891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80160" y="1783080"/>
            <a:ext cx="4480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50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Warme Kleidung</a:t>
            </a:r>
            <a:endParaRPr lang="de-AT" sz="1500" noProof="0" dirty="0"/>
          </a:p>
        </p:txBody>
      </p:sp>
      <p:sp>
        <p:nvSpPr>
          <p:cNvPr id="8" name="Shape 4"/>
          <p:cNvSpPr/>
          <p:nvPr/>
        </p:nvSpPr>
        <p:spPr>
          <a:xfrm>
            <a:off x="6217920" y="1783080"/>
            <a:ext cx="5394960" cy="868680"/>
          </a:xfrm>
          <a:prstGeom prst="roundRect">
            <a:avLst>
              <a:gd name="adj" fmla="val 12632"/>
            </a:avLst>
          </a:prstGeom>
          <a:solidFill>
            <a:srgbClr val="2C4F3B"/>
          </a:solidFill>
          <a:ln/>
        </p:spPr>
        <p:txBody>
          <a:bodyPr/>
          <a:lstStyle/>
          <a:p>
            <a:endParaRPr lang="de-AT" noProof="0" dirty="0"/>
          </a:p>
        </p:txBody>
      </p:sp>
      <p:pic>
        <p:nvPicPr>
          <p:cNvPr id="9" name="Image 2" descr="/home/claude/pptx_project/icons/check_5f95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9088" y="1997964"/>
            <a:ext cx="438912" cy="43891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995160" y="1783080"/>
            <a:ext cx="4480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50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Feste Schuhe für draußen</a:t>
            </a:r>
            <a:endParaRPr lang="de-AT" sz="1500" noProof="0" dirty="0"/>
          </a:p>
        </p:txBody>
      </p:sp>
      <p:sp>
        <p:nvSpPr>
          <p:cNvPr id="11" name="Shape 6"/>
          <p:cNvSpPr/>
          <p:nvPr/>
        </p:nvSpPr>
        <p:spPr>
          <a:xfrm>
            <a:off x="502920" y="2880360"/>
            <a:ext cx="5394960" cy="868680"/>
          </a:xfrm>
          <a:prstGeom prst="roundRect">
            <a:avLst>
              <a:gd name="adj" fmla="val 12632"/>
            </a:avLst>
          </a:prstGeom>
          <a:solidFill>
            <a:srgbClr val="2C4F3B"/>
          </a:solidFill>
          <a:ln/>
        </p:spPr>
        <p:txBody>
          <a:bodyPr/>
          <a:lstStyle/>
          <a:p>
            <a:endParaRPr lang="de-AT" noProof="0" dirty="0"/>
          </a:p>
        </p:txBody>
      </p:sp>
      <p:pic>
        <p:nvPicPr>
          <p:cNvPr id="12" name="Image 3" descr="/home/claude/pptx_project/icons/check_5f95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" y="3095244"/>
            <a:ext cx="438912" cy="43891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280160" y="2880360"/>
            <a:ext cx="4480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50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Sportschuhe für drinnen</a:t>
            </a:r>
            <a:endParaRPr lang="de-AT" sz="1500" noProof="0" dirty="0"/>
          </a:p>
        </p:txBody>
      </p:sp>
      <p:sp>
        <p:nvSpPr>
          <p:cNvPr id="14" name="Shape 8"/>
          <p:cNvSpPr/>
          <p:nvPr/>
        </p:nvSpPr>
        <p:spPr>
          <a:xfrm>
            <a:off x="6217920" y="2880360"/>
            <a:ext cx="5394960" cy="868680"/>
          </a:xfrm>
          <a:prstGeom prst="roundRect">
            <a:avLst>
              <a:gd name="adj" fmla="val 12632"/>
            </a:avLst>
          </a:prstGeom>
          <a:solidFill>
            <a:srgbClr val="2C4F3B"/>
          </a:solidFill>
          <a:ln/>
        </p:spPr>
        <p:txBody>
          <a:bodyPr/>
          <a:lstStyle/>
          <a:p>
            <a:endParaRPr lang="de-AT" noProof="0" dirty="0"/>
          </a:p>
        </p:txBody>
      </p:sp>
      <p:pic>
        <p:nvPicPr>
          <p:cNvPr id="15" name="Image 4" descr="/home/claude/pptx_project/icons/check_5f95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9088" y="3095244"/>
            <a:ext cx="438912" cy="438912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6995160" y="2880360"/>
            <a:ext cx="4480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50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Regenschutz</a:t>
            </a:r>
            <a:endParaRPr lang="de-AT" sz="1500" noProof="0" dirty="0"/>
          </a:p>
        </p:txBody>
      </p:sp>
      <p:sp>
        <p:nvSpPr>
          <p:cNvPr id="17" name="Shape 10"/>
          <p:cNvSpPr/>
          <p:nvPr/>
        </p:nvSpPr>
        <p:spPr>
          <a:xfrm>
            <a:off x="502920" y="3977640"/>
            <a:ext cx="5394960" cy="868680"/>
          </a:xfrm>
          <a:prstGeom prst="roundRect">
            <a:avLst>
              <a:gd name="adj" fmla="val 12632"/>
            </a:avLst>
          </a:prstGeom>
          <a:solidFill>
            <a:srgbClr val="2C4F3B"/>
          </a:solidFill>
          <a:ln/>
        </p:spPr>
        <p:txBody>
          <a:bodyPr/>
          <a:lstStyle/>
          <a:p>
            <a:endParaRPr lang="de-AT" noProof="0" dirty="0"/>
          </a:p>
        </p:txBody>
      </p:sp>
      <p:pic>
        <p:nvPicPr>
          <p:cNvPr id="18" name="Image 5" descr="/home/claude/pptx_project/icons/check_5f95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" y="4192524"/>
            <a:ext cx="438912" cy="438912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1280160" y="3977640"/>
            <a:ext cx="4480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50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Sonnenschutz</a:t>
            </a:r>
            <a:endParaRPr lang="de-AT" sz="1500" noProof="0" dirty="0"/>
          </a:p>
        </p:txBody>
      </p:sp>
      <p:sp>
        <p:nvSpPr>
          <p:cNvPr id="20" name="Shape 12"/>
          <p:cNvSpPr/>
          <p:nvPr/>
        </p:nvSpPr>
        <p:spPr>
          <a:xfrm>
            <a:off x="6217920" y="3977640"/>
            <a:ext cx="5394960" cy="868680"/>
          </a:xfrm>
          <a:prstGeom prst="roundRect">
            <a:avLst>
              <a:gd name="adj" fmla="val 12632"/>
            </a:avLst>
          </a:prstGeom>
          <a:solidFill>
            <a:srgbClr val="2C4F3B"/>
          </a:solidFill>
          <a:ln/>
        </p:spPr>
        <p:txBody>
          <a:bodyPr/>
          <a:lstStyle/>
          <a:p>
            <a:endParaRPr lang="de-AT" noProof="0" dirty="0"/>
          </a:p>
        </p:txBody>
      </p:sp>
      <p:pic>
        <p:nvPicPr>
          <p:cNvPr id="21" name="Image 6" descr="/home/claude/pptx_project/icons/check_5f95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9088" y="4192524"/>
            <a:ext cx="438912" cy="438912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6995160" y="3977640"/>
            <a:ext cx="4480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50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Handtücher &amp; Waschzeug</a:t>
            </a:r>
            <a:endParaRPr lang="de-AT" sz="1500" noProof="0" dirty="0"/>
          </a:p>
        </p:txBody>
      </p:sp>
      <p:sp>
        <p:nvSpPr>
          <p:cNvPr id="23" name="Text 14"/>
          <p:cNvSpPr/>
          <p:nvPr/>
        </p:nvSpPr>
        <p:spPr>
          <a:xfrm>
            <a:off x="11551615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de-AT" sz="1000" noProof="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de-AT" sz="1000" noProof="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02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6117E5-F603-E0C4-CA43-63CFE9EDA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2AE9CEC-C638-557C-B4A2-3BBB71907A31}"/>
              </a:ext>
            </a:extLst>
          </p:cNvPr>
          <p:cNvSpPr/>
          <p:nvPr/>
        </p:nvSpPr>
        <p:spPr>
          <a:xfrm>
            <a:off x="8778241" y="-1631669"/>
            <a:ext cx="5486400" cy="5486400"/>
          </a:xfrm>
          <a:prstGeom prst="ellipse">
            <a:avLst/>
          </a:prstGeom>
          <a:solidFill>
            <a:srgbClr val="5F9521">
              <a:alpha val="12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FB48C2C-09A6-5B6F-C5AF-F7C735306D2D}"/>
              </a:ext>
            </a:extLst>
          </p:cNvPr>
          <p:cNvSpPr/>
          <p:nvPr/>
        </p:nvSpPr>
        <p:spPr>
          <a:xfrm>
            <a:off x="-2286000" y="4389120"/>
            <a:ext cx="5029200" cy="5029200"/>
          </a:xfrm>
          <a:prstGeom prst="ellipse">
            <a:avLst/>
          </a:prstGeom>
          <a:solidFill>
            <a:srgbClr val="5F9521">
              <a:alpha val="1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D90C7D61-6260-EF1E-DE3F-F1DB817C8283}"/>
              </a:ext>
            </a:extLst>
          </p:cNvPr>
          <p:cNvSpPr/>
          <p:nvPr/>
        </p:nvSpPr>
        <p:spPr>
          <a:xfrm>
            <a:off x="9166035" y="2207092"/>
            <a:ext cx="3025966" cy="24438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34" charset="0"/>
              <a:ea typeface="+mn-ea"/>
              <a:cs typeface="Times New Roman" pitchFamily="34" charset="-120"/>
            </a:endParaRPr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E96F07D3-44A6-B0A9-C935-2B80D441547B}"/>
              </a:ext>
            </a:extLst>
          </p:cNvPr>
          <p:cNvSpPr/>
          <p:nvPr/>
        </p:nvSpPr>
        <p:spPr>
          <a:xfrm>
            <a:off x="9853492" y="2765076"/>
            <a:ext cx="2338508" cy="1636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5425" marR="0" lvl="0" indent="-225425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de-AT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34" charset="0"/>
                <a:ea typeface="+mn-ea"/>
                <a:cs typeface="Times New Roman" pitchFamily="34" charset="-120"/>
              </a:rPr>
              <a:t>SPIEL</a:t>
            </a:r>
          </a:p>
          <a:p>
            <a:pPr marL="225425" marR="0" lvl="0" indent="-225425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de-AT" sz="2600" b="1" dirty="0">
                <a:solidFill>
                  <a:srgbClr val="FFFFFF"/>
                </a:solidFill>
                <a:latin typeface="Times New Roman" pitchFamily="34" charset="0"/>
                <a:cs typeface="Times New Roman" pitchFamily="34" charset="-120"/>
              </a:rPr>
              <a:t>SPASS</a:t>
            </a:r>
            <a:endParaRPr kumimoji="0" lang="de-AT" sz="2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34" charset="0"/>
              <a:ea typeface="+mn-ea"/>
              <a:cs typeface="Times New Roman" pitchFamily="34" charset="-120"/>
            </a:endParaRPr>
          </a:p>
          <a:p>
            <a:pPr marL="225425" marR="0" lvl="0" indent="-225425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de-AT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34" charset="0"/>
                <a:ea typeface="+mn-ea"/>
                <a:cs typeface="Times New Roman" pitchFamily="34" charset="-120"/>
              </a:rPr>
              <a:t>ABENTEUER</a:t>
            </a:r>
          </a:p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34" charset="0"/>
              <a:ea typeface="+mn-ea"/>
              <a:cs typeface="Times New Roman" pitchFamily="34" charset="-120"/>
            </a:endParaRPr>
          </a:p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3C130243-BAEA-4F6F-28CD-80BC0CFC89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3630"/>
          <a:stretch>
            <a:fillRect/>
          </a:stretch>
        </p:blipFill>
        <p:spPr>
          <a:xfrm rot="5400000">
            <a:off x="1707958" y="1722120"/>
            <a:ext cx="6858000" cy="341376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28400276-01C5-8908-0D59-0DA10145D59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42" t="8021" r="-542" b="17312"/>
          <a:stretch>
            <a:fillRect/>
          </a:stretch>
        </p:blipFill>
        <p:spPr>
          <a:xfrm rot="5400000">
            <a:off x="-1722121" y="1722117"/>
            <a:ext cx="6858000" cy="3413763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45368414-FD10-14DF-6AF3-A0C7D323505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8983" r="37835"/>
          <a:stretch>
            <a:fillRect/>
          </a:stretch>
        </p:blipFill>
        <p:spPr>
          <a:xfrm>
            <a:off x="6827526" y="1417"/>
            <a:ext cx="3025966" cy="683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874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02920" y="32004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de-AT" sz="3000" b="1" noProof="0" dirty="0">
                <a:solidFill>
                  <a:srgbClr val="1F402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Kosten &amp; Anmeldung</a:t>
            </a:r>
            <a:endParaRPr lang="de-AT" sz="3000" noProof="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543374"/>
              </p:ext>
            </p:extLst>
          </p:nvPr>
        </p:nvGraphicFramePr>
        <p:xfrm>
          <a:off x="502920" y="1508760"/>
          <a:ext cx="7680960" cy="4352544"/>
        </p:xfrm>
        <a:graphic>
          <a:graphicData uri="http://schemas.openxmlformats.org/drawingml/2006/table">
            <a:tbl>
              <a:tblPr/>
              <a:tblGrid>
                <a:gridCol w="4023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de-AT" sz="1400" b="1" noProof="0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Leistung</a:t>
                      </a:r>
                      <a:endParaRPr lang="de-AT" sz="1400" noProof="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7000" marR="127000" marT="101600" marB="101600" anchor="ctr">
                    <a:lnL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02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de-AT" sz="1400" b="1" noProof="0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Betrag / Info</a:t>
                      </a:r>
                      <a:endParaRPr lang="de-AT" sz="1400" noProof="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127000" marR="127000" marT="101600" marB="101600" anchor="ctr">
                    <a:lnL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0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de-AT" sz="1300" noProof="0" dirty="0">
                          <a:solidFill>
                            <a:srgbClr val="1F40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Übernachtung mit VP</a:t>
                      </a:r>
                      <a:endParaRPr lang="de-AT" sz="1300" noProof="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01600" marB="101600" anchor="ctr">
                    <a:lnL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de-AT" sz="1300" noProof="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01600" marB="101600" anchor="ctr">
                    <a:lnL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de-AT" sz="1300" noProof="0" dirty="0">
                          <a:solidFill>
                            <a:srgbClr val="1F40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Fahrtkosten</a:t>
                      </a:r>
                      <a:endParaRPr lang="de-AT" sz="1300" noProof="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01600" marB="101600" anchor="ctr">
                    <a:lnL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de-AT" sz="1300" noProof="0" dirty="0">
                          <a:solidFill>
                            <a:srgbClr val="1F40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[Betrag ergänzen]</a:t>
                      </a:r>
                      <a:endParaRPr lang="de-AT" sz="1300" noProof="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01600" marB="101600" anchor="ctr">
                    <a:lnL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de-AT" sz="1300" noProof="0" dirty="0">
                          <a:solidFill>
                            <a:srgbClr val="1F40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Programmkosten</a:t>
                      </a:r>
                      <a:endParaRPr lang="de-AT" sz="1300" noProof="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01600" marB="101600" anchor="ctr">
                    <a:lnL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de-AT" sz="1300" noProof="0" dirty="0">
                          <a:solidFill>
                            <a:srgbClr val="1F40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[Datum ergänzen]</a:t>
                      </a:r>
                      <a:endParaRPr lang="de-AT" sz="1300" noProof="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01600" marB="101600" anchor="ctr">
                    <a:lnL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de-AT" sz="1300" noProof="0" dirty="0">
                          <a:solidFill>
                            <a:srgbClr val="1F40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Zahlungsmodalitäten</a:t>
                      </a:r>
                      <a:endParaRPr lang="de-AT" sz="1300" noProof="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01600" marB="101600" anchor="ctr">
                    <a:lnL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de-AT" sz="1300" noProof="0" dirty="0">
                          <a:solidFill>
                            <a:srgbClr val="1F40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[Details ergänzen]</a:t>
                      </a:r>
                      <a:endParaRPr lang="de-AT" sz="1300" noProof="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01600" marB="101600" anchor="ctr">
                    <a:lnL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de-AT" sz="1300" noProof="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01600" marB="101600" anchor="ctr">
                    <a:lnL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de-AT" sz="1300" noProof="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01600" marB="101600" anchor="ctr">
                    <a:lnL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6363963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de-AT" sz="1300" noProof="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01600" marB="101600" anchor="ctr">
                    <a:lnL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de-AT" sz="1300" noProof="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01600" marB="101600" anchor="ctr">
                    <a:lnL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9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278991"/>
                  </a:ext>
                </a:extLst>
              </a:tr>
            </a:tbl>
          </a:graphicData>
        </a:graphic>
      </p:graphicFrame>
      <p:sp>
        <p:nvSpPr>
          <p:cNvPr id="5" name="Shape 1"/>
          <p:cNvSpPr/>
          <p:nvPr/>
        </p:nvSpPr>
        <p:spPr>
          <a:xfrm>
            <a:off x="8503920" y="1508760"/>
            <a:ext cx="3154680" cy="3108960"/>
          </a:xfrm>
          <a:prstGeom prst="roundRect">
            <a:avLst>
              <a:gd name="adj" fmla="val 4118"/>
            </a:avLst>
          </a:prstGeom>
          <a:solidFill>
            <a:srgbClr val="1F402F"/>
          </a:solidFill>
          <a:ln/>
        </p:spPr>
        <p:txBody>
          <a:bodyPr/>
          <a:lstStyle/>
          <a:p>
            <a:endParaRPr lang="de-AT" noProof="0" dirty="0"/>
          </a:p>
        </p:txBody>
      </p:sp>
      <p:pic>
        <p:nvPicPr>
          <p:cNvPr id="6" name="Image 1" descr="/home/claude/pptx_project/icons/euro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500" y="1783080"/>
            <a:ext cx="731520" cy="73152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8732520" y="2651760"/>
            <a:ext cx="2697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de-AT" sz="125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finanziellen Fragen wenden Sie sich gerne direkt an uns – evtl. gibt es Unterstützungsmöglichkeiten.</a:t>
            </a:r>
            <a:endParaRPr lang="de-AT" sz="1250" noProof="0" dirty="0"/>
          </a:p>
        </p:txBody>
      </p:sp>
      <p:sp>
        <p:nvSpPr>
          <p:cNvPr id="8" name="Text 3"/>
          <p:cNvSpPr/>
          <p:nvPr/>
        </p:nvSpPr>
        <p:spPr>
          <a:xfrm>
            <a:off x="11551615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de-AT" sz="1000" noProof="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de-AT" sz="1000" noProof="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02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846792-4B11-DB9E-C097-E1715EF27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D0B14E6-22C3-2857-955C-7DDF536E38D9}"/>
              </a:ext>
            </a:extLst>
          </p:cNvPr>
          <p:cNvSpPr/>
          <p:nvPr/>
        </p:nvSpPr>
        <p:spPr>
          <a:xfrm>
            <a:off x="8778240" y="-2011680"/>
            <a:ext cx="5486400" cy="5486400"/>
          </a:xfrm>
          <a:prstGeom prst="ellipse">
            <a:avLst/>
          </a:prstGeom>
          <a:solidFill>
            <a:srgbClr val="5F9521">
              <a:alpha val="12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BD8E571F-81DC-B51D-7C87-CD9300DC2986}"/>
              </a:ext>
            </a:extLst>
          </p:cNvPr>
          <p:cNvSpPr/>
          <p:nvPr/>
        </p:nvSpPr>
        <p:spPr>
          <a:xfrm>
            <a:off x="-2286000" y="4389120"/>
            <a:ext cx="5029200" cy="5029200"/>
          </a:xfrm>
          <a:prstGeom prst="ellipse">
            <a:avLst/>
          </a:prstGeom>
          <a:solidFill>
            <a:srgbClr val="5F9521">
              <a:alpha val="1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DD4279DE-451C-387D-F7C8-95FA3ED18967}"/>
              </a:ext>
            </a:extLst>
          </p:cNvPr>
          <p:cNvSpPr/>
          <p:nvPr/>
        </p:nvSpPr>
        <p:spPr>
          <a:xfrm>
            <a:off x="9166035" y="2207092"/>
            <a:ext cx="3025966" cy="24438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34" charset="0"/>
              <a:ea typeface="+mn-ea"/>
              <a:cs typeface="Times New Roman" pitchFamily="34" charset="-120"/>
            </a:endParaRPr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8D7918D3-4797-BAF5-4708-690FE2257DE2}"/>
              </a:ext>
            </a:extLst>
          </p:cNvPr>
          <p:cNvSpPr/>
          <p:nvPr/>
        </p:nvSpPr>
        <p:spPr>
          <a:xfrm>
            <a:off x="10275448" y="2765076"/>
            <a:ext cx="1916552" cy="1636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34" charset="0"/>
              <a:ea typeface="+mn-ea"/>
              <a:cs typeface="Times New Roman" pitchFamily="34" charset="-120"/>
            </a:endParaRPr>
          </a:p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1B490885-AF72-1AD3-860F-9205894A35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588"/>
          <a:stretch>
            <a:fillRect/>
          </a:stretch>
        </p:blipFill>
        <p:spPr>
          <a:xfrm>
            <a:off x="-16143" y="0"/>
            <a:ext cx="102915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942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02920" y="32004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de-AT" sz="3000" b="1" noProof="0" dirty="0">
                <a:solidFill>
                  <a:srgbClr val="1F402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Häufige Fragen der Eltern</a:t>
            </a:r>
            <a:endParaRPr lang="de-AT" sz="3000" noProof="0" dirty="0"/>
          </a:p>
        </p:txBody>
      </p:sp>
      <p:sp>
        <p:nvSpPr>
          <p:cNvPr id="4" name="Shape 1"/>
          <p:cNvSpPr/>
          <p:nvPr/>
        </p:nvSpPr>
        <p:spPr>
          <a:xfrm>
            <a:off x="502920" y="1600200"/>
            <a:ext cx="5394960" cy="1828800"/>
          </a:xfrm>
          <a:prstGeom prst="roundRect">
            <a:avLst>
              <a:gd name="adj" fmla="val 7000"/>
            </a:avLst>
          </a:prstGeom>
          <a:solidFill>
            <a:srgbClr val="F2F6EE"/>
          </a:solidFill>
          <a:ln/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de-AT" noProof="0" dirty="0"/>
          </a:p>
        </p:txBody>
      </p:sp>
      <p:pic>
        <p:nvPicPr>
          <p:cNvPr id="5" name="Image 1" descr="/home/claude/pptx_project/icons/question_5f95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828800"/>
            <a:ext cx="457200" cy="4572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371600" y="1764792"/>
            <a:ext cx="4297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e-AT" sz="1400" b="1" noProof="0" dirty="0">
                <a:solidFill>
                  <a:srgbClr val="1F402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Was, wenn mein Kind Heimweh bekommt?</a:t>
            </a:r>
            <a:endParaRPr lang="de-AT" sz="1400" noProof="0" dirty="0"/>
          </a:p>
        </p:txBody>
      </p:sp>
      <p:sp>
        <p:nvSpPr>
          <p:cNvPr id="7" name="Text 3"/>
          <p:cNvSpPr/>
          <p:nvPr/>
        </p:nvSpPr>
        <p:spPr>
          <a:xfrm>
            <a:off x="822960" y="256032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200" i="1" noProof="0" dirty="0">
                <a:solidFill>
                  <a:srgbClr val="6A6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[individuelle Antwort ergänzen]</a:t>
            </a:r>
            <a:endParaRPr lang="de-AT" sz="1200" noProof="0" dirty="0"/>
          </a:p>
        </p:txBody>
      </p:sp>
      <p:sp>
        <p:nvSpPr>
          <p:cNvPr id="8" name="Shape 4"/>
          <p:cNvSpPr/>
          <p:nvPr/>
        </p:nvSpPr>
        <p:spPr>
          <a:xfrm>
            <a:off x="6217920" y="1600200"/>
            <a:ext cx="5394960" cy="1828800"/>
          </a:xfrm>
          <a:prstGeom prst="roundRect">
            <a:avLst>
              <a:gd name="adj" fmla="val 7000"/>
            </a:avLst>
          </a:prstGeom>
          <a:solidFill>
            <a:srgbClr val="F2F6EE"/>
          </a:solidFill>
          <a:ln/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de-AT" noProof="0" dirty="0"/>
          </a:p>
        </p:txBody>
      </p:sp>
      <p:pic>
        <p:nvPicPr>
          <p:cNvPr id="9" name="Image 2" descr="/home/claude/pptx_project/icons/question_5f95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520" y="1828800"/>
            <a:ext cx="457200" cy="4572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086600" y="1764792"/>
            <a:ext cx="4297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e-AT" sz="1400" b="1" noProof="0" dirty="0">
                <a:solidFill>
                  <a:srgbClr val="1F402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Wie ist der Umgang mit Handys geregelt?</a:t>
            </a:r>
            <a:endParaRPr lang="de-AT" sz="1400" noProof="0" dirty="0"/>
          </a:p>
        </p:txBody>
      </p:sp>
      <p:sp>
        <p:nvSpPr>
          <p:cNvPr id="11" name="Text 6"/>
          <p:cNvSpPr/>
          <p:nvPr/>
        </p:nvSpPr>
        <p:spPr>
          <a:xfrm>
            <a:off x="6537960" y="256032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200" i="1" noProof="0" dirty="0">
                <a:solidFill>
                  <a:srgbClr val="6A6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[individuelle Antwort ergänzen]</a:t>
            </a:r>
            <a:endParaRPr lang="de-AT" sz="1200" noProof="0" dirty="0"/>
          </a:p>
        </p:txBody>
      </p:sp>
      <p:sp>
        <p:nvSpPr>
          <p:cNvPr id="12" name="Shape 7"/>
          <p:cNvSpPr/>
          <p:nvPr/>
        </p:nvSpPr>
        <p:spPr>
          <a:xfrm>
            <a:off x="502920" y="3703320"/>
            <a:ext cx="5394960" cy="1828800"/>
          </a:xfrm>
          <a:prstGeom prst="roundRect">
            <a:avLst>
              <a:gd name="adj" fmla="val 7000"/>
            </a:avLst>
          </a:prstGeom>
          <a:solidFill>
            <a:srgbClr val="F2F6EE"/>
          </a:solidFill>
          <a:ln/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de-AT" noProof="0" dirty="0"/>
          </a:p>
        </p:txBody>
      </p:sp>
      <p:pic>
        <p:nvPicPr>
          <p:cNvPr id="13" name="Image 3" descr="/home/claude/pptx_project/icons/question_5f95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3931920"/>
            <a:ext cx="457200" cy="45720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371600" y="3867912"/>
            <a:ext cx="4297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e-AT" sz="1400" b="1" noProof="0" dirty="0">
                <a:solidFill>
                  <a:srgbClr val="1F402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Was passiert bei Allergien oder besonderen Bedürfnissen?</a:t>
            </a:r>
            <a:endParaRPr lang="de-AT" sz="1400" noProof="0" dirty="0"/>
          </a:p>
        </p:txBody>
      </p:sp>
      <p:sp>
        <p:nvSpPr>
          <p:cNvPr id="15" name="Text 9"/>
          <p:cNvSpPr/>
          <p:nvPr/>
        </p:nvSpPr>
        <p:spPr>
          <a:xfrm>
            <a:off x="822960" y="466344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200" i="1" noProof="0" dirty="0">
                <a:solidFill>
                  <a:srgbClr val="6A6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[individuelle Antwort ergänzen]</a:t>
            </a:r>
            <a:endParaRPr lang="de-AT" sz="1200" noProof="0" dirty="0"/>
          </a:p>
        </p:txBody>
      </p:sp>
      <p:sp>
        <p:nvSpPr>
          <p:cNvPr id="16" name="Shape 10"/>
          <p:cNvSpPr/>
          <p:nvPr/>
        </p:nvSpPr>
        <p:spPr>
          <a:xfrm>
            <a:off x="6217920" y="3703320"/>
            <a:ext cx="5394960" cy="1828800"/>
          </a:xfrm>
          <a:prstGeom prst="roundRect">
            <a:avLst>
              <a:gd name="adj" fmla="val 7000"/>
            </a:avLst>
          </a:prstGeom>
          <a:solidFill>
            <a:srgbClr val="F2F6EE"/>
          </a:solidFill>
          <a:ln/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de-AT" noProof="0" dirty="0"/>
          </a:p>
        </p:txBody>
      </p:sp>
      <p:pic>
        <p:nvPicPr>
          <p:cNvPr id="17" name="Image 4" descr="/home/claude/pptx_project/icons/question_5f95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520" y="3931920"/>
            <a:ext cx="457200" cy="45720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7086600" y="3867912"/>
            <a:ext cx="4297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e-AT" sz="1400" b="1" noProof="0" dirty="0">
                <a:solidFill>
                  <a:srgbClr val="1F402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Wer ist im Notfall erreichbar?</a:t>
            </a:r>
            <a:endParaRPr lang="de-AT" sz="1400" noProof="0" dirty="0"/>
          </a:p>
        </p:txBody>
      </p:sp>
      <p:sp>
        <p:nvSpPr>
          <p:cNvPr id="19" name="Text 12"/>
          <p:cNvSpPr/>
          <p:nvPr/>
        </p:nvSpPr>
        <p:spPr>
          <a:xfrm>
            <a:off x="6537960" y="466344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200" i="1" noProof="0" dirty="0">
                <a:solidFill>
                  <a:srgbClr val="6A6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[individuelle Antwort ergänzen]</a:t>
            </a:r>
            <a:endParaRPr lang="de-AT" sz="1200" noProof="0" dirty="0"/>
          </a:p>
        </p:txBody>
      </p:sp>
      <p:sp>
        <p:nvSpPr>
          <p:cNvPr id="20" name="Text 13"/>
          <p:cNvSpPr/>
          <p:nvPr/>
        </p:nvSpPr>
        <p:spPr>
          <a:xfrm>
            <a:off x="11551615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de-AT" sz="1000" noProof="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de-AT" sz="1000" noProof="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02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DD5E42-D2D5-28C0-64CA-61B1B2AB5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9854B2A-FB1A-B31A-4DCA-058F1B5A50A0}"/>
              </a:ext>
            </a:extLst>
          </p:cNvPr>
          <p:cNvSpPr/>
          <p:nvPr/>
        </p:nvSpPr>
        <p:spPr>
          <a:xfrm>
            <a:off x="8778240" y="-2011680"/>
            <a:ext cx="5486400" cy="5486400"/>
          </a:xfrm>
          <a:prstGeom prst="ellipse">
            <a:avLst/>
          </a:prstGeom>
          <a:solidFill>
            <a:srgbClr val="5F9521">
              <a:alpha val="12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233FDF8D-8D06-D1FE-886B-1710046026EB}"/>
              </a:ext>
            </a:extLst>
          </p:cNvPr>
          <p:cNvSpPr/>
          <p:nvPr/>
        </p:nvSpPr>
        <p:spPr>
          <a:xfrm>
            <a:off x="-2286000" y="4389120"/>
            <a:ext cx="5029200" cy="5029200"/>
          </a:xfrm>
          <a:prstGeom prst="ellipse">
            <a:avLst/>
          </a:prstGeom>
          <a:solidFill>
            <a:srgbClr val="5F9521">
              <a:alpha val="1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16115D7C-3E54-2CB2-3087-0882CDCFE34C}"/>
              </a:ext>
            </a:extLst>
          </p:cNvPr>
          <p:cNvSpPr/>
          <p:nvPr/>
        </p:nvSpPr>
        <p:spPr>
          <a:xfrm>
            <a:off x="9166035" y="2207092"/>
            <a:ext cx="3025966" cy="24438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AT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34" charset="0"/>
              <a:ea typeface="+mn-ea"/>
              <a:cs typeface="Times New Roman" pitchFamily="34" charset="-12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166DE20-B45E-9D04-6CDB-CB9784217A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1087"/>
          <a:stretch>
            <a:fillRect/>
          </a:stretch>
        </p:blipFill>
        <p:spPr>
          <a:xfrm>
            <a:off x="0" y="0"/>
            <a:ext cx="96210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798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F40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02920" y="45720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3200" b="1" noProof="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Kontakt</a:t>
            </a:r>
            <a:endParaRPr lang="de-AT" sz="3200" noProof="0" dirty="0"/>
          </a:p>
        </p:txBody>
      </p:sp>
      <p:sp>
        <p:nvSpPr>
          <p:cNvPr id="4" name="Shape 1"/>
          <p:cNvSpPr/>
          <p:nvPr/>
        </p:nvSpPr>
        <p:spPr>
          <a:xfrm>
            <a:off x="1280160" y="1920240"/>
            <a:ext cx="9631375" cy="3291840"/>
          </a:xfrm>
          <a:prstGeom prst="roundRect">
            <a:avLst>
              <a:gd name="adj" fmla="val 4444"/>
            </a:avLst>
          </a:prstGeom>
          <a:solidFill>
            <a:srgbClr val="2C4F3B"/>
          </a:solidFill>
          <a:ln/>
        </p:spPr>
        <p:txBody>
          <a:bodyPr/>
          <a:lstStyle/>
          <a:p>
            <a:endParaRPr lang="de-AT" noProof="0" dirty="0"/>
          </a:p>
        </p:txBody>
      </p:sp>
      <p:pic>
        <p:nvPicPr>
          <p:cNvPr id="5" name="Image 1" descr="/home/claude/pptx_project/icons/users_5f95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2331720"/>
            <a:ext cx="502920" cy="5029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560320" y="228600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600" b="1" noProof="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Ansprechpersonen</a:t>
            </a:r>
            <a:endParaRPr lang="de-AT" sz="1600" noProof="0" dirty="0"/>
          </a:p>
        </p:txBody>
      </p:sp>
      <p:sp>
        <p:nvSpPr>
          <p:cNvPr id="7" name="Text 3"/>
          <p:cNvSpPr/>
          <p:nvPr/>
        </p:nvSpPr>
        <p:spPr>
          <a:xfrm>
            <a:off x="2560320" y="265176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300" noProof="0" dirty="0">
                <a:solidFill>
                  <a:srgbClr val="CFE0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[Name(</a:t>
            </a:r>
            <a:r>
              <a:rPr lang="de-AT" sz="1300" noProof="0" dirty="0" err="1">
                <a:solidFill>
                  <a:srgbClr val="CFE0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r>
              <a:rPr lang="de-AT" sz="1300" noProof="0" dirty="0">
                <a:solidFill>
                  <a:srgbClr val="CFE0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der begleitenden Lehrkräfte]</a:t>
            </a:r>
            <a:endParaRPr lang="de-AT" sz="1300" noProof="0" dirty="0"/>
          </a:p>
        </p:txBody>
      </p:sp>
      <p:pic>
        <p:nvPicPr>
          <p:cNvPr id="8" name="Image 2" descr="/home/claude/pptx_project/icons/phone_5f952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3291840"/>
            <a:ext cx="502920" cy="50292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2560320" y="324612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600" b="1" noProof="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Erreichbarkeit während der Fahrt</a:t>
            </a:r>
            <a:endParaRPr lang="de-AT" sz="1600" noProof="0" dirty="0"/>
          </a:p>
        </p:txBody>
      </p:sp>
      <p:sp>
        <p:nvSpPr>
          <p:cNvPr id="10" name="Text 5"/>
          <p:cNvSpPr/>
          <p:nvPr/>
        </p:nvSpPr>
        <p:spPr>
          <a:xfrm>
            <a:off x="2560320" y="361188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300" noProof="0" dirty="0">
                <a:solidFill>
                  <a:srgbClr val="CFE0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[Telefonnummer ergänzen]</a:t>
            </a:r>
            <a:endParaRPr lang="de-AT" sz="1300" noProof="0" dirty="0"/>
          </a:p>
        </p:txBody>
      </p:sp>
      <p:pic>
        <p:nvPicPr>
          <p:cNvPr id="11" name="Image 3" descr="/home/claude/pptx_project/icons/envelope_5f952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0" y="4251960"/>
            <a:ext cx="502920" cy="50292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2560320" y="42062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600" b="1" noProof="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Weitere Unterlagen &amp; Infos</a:t>
            </a:r>
            <a:endParaRPr lang="de-AT" sz="1600" noProof="0" dirty="0"/>
          </a:p>
        </p:txBody>
      </p:sp>
      <p:sp>
        <p:nvSpPr>
          <p:cNvPr id="13" name="Text 7"/>
          <p:cNvSpPr/>
          <p:nvPr/>
        </p:nvSpPr>
        <p:spPr>
          <a:xfrm>
            <a:off x="2560320" y="457200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300" noProof="0" dirty="0">
                <a:solidFill>
                  <a:srgbClr val="CFE0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[E-Mail-Adresse / Ablageort ergänzen]</a:t>
            </a:r>
            <a:endParaRPr lang="de-AT" sz="1300" noProof="0" dirty="0"/>
          </a:p>
        </p:txBody>
      </p:sp>
      <p:sp>
        <p:nvSpPr>
          <p:cNvPr id="14" name="Text 8"/>
          <p:cNvSpPr/>
          <p:nvPr/>
        </p:nvSpPr>
        <p:spPr>
          <a:xfrm>
            <a:off x="11551615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de-AT" sz="1000" noProof="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de-AT" sz="1000" noProof="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F40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35B27AAF-5F67-8DD2-0DE1-FD447E13A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43"/>
            <a:ext cx="12192000" cy="914010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4400" y="6035040"/>
            <a:ext cx="103628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AT" sz="3400" b="1" noProof="0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NOCH FRAGEN? </a:t>
            </a:r>
            <a:endParaRPr lang="de-AT" sz="3400" noProof="0" dirty="0"/>
          </a:p>
        </p:txBody>
      </p:sp>
      <p:sp>
        <p:nvSpPr>
          <p:cNvPr id="6" name="Text 3"/>
          <p:cNvSpPr/>
          <p:nvPr/>
        </p:nvSpPr>
        <p:spPr>
          <a:xfrm>
            <a:off x="914400" y="685800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AT" sz="1700" noProof="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 freuen uns über Ihre Fragen.</a:t>
            </a:r>
            <a:endParaRPr lang="de-AT" sz="1700" noProof="0" dirty="0">
              <a:solidFill>
                <a:schemeClr val="bg1"/>
              </a:solidFill>
            </a:endParaRPr>
          </a:p>
        </p:txBody>
      </p:sp>
      <p:pic>
        <p:nvPicPr>
          <p:cNvPr id="2" name="Image 0" descr="/home/claude/pptx_project/Burg_logo_TRANSPARENT.png">
            <a:extLst>
              <a:ext uri="{FF2B5EF4-FFF2-40B4-BE49-F238E27FC236}">
                <a16:creationId xmlns:a16="http://schemas.microsoft.com/office/drawing/2014/main" id="{CB1248E7-7C2C-DEFB-8054-19118257C3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3594" y="228240"/>
            <a:ext cx="1553781" cy="1692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lternabend_Burg_Finstergruen" id="{27C1E1B2-33A9-CB4B-875E-4315912A3BF2}" vid="{81430036-F03E-4B45-AABC-420990255568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375</Words>
  <Application>Microsoft Macintosh PowerPoint</Application>
  <PresentationFormat>Breitbild</PresentationFormat>
  <Paragraphs>113</Paragraphs>
  <Slides>16</Slides>
  <Notes>16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1" baseType="lpstr">
      <vt:lpstr>Aptos</vt:lpstr>
      <vt:lpstr>Arial</vt:lpstr>
      <vt:lpstr>Calibri</vt:lpstr>
      <vt:lpstr>Times New Roman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Elke Jurkowitsch-Steidl</cp:lastModifiedBy>
  <cp:revision>11</cp:revision>
  <dcterms:created xsi:type="dcterms:W3CDTF">2026-08-18T20:22:41Z</dcterms:created>
  <dcterms:modified xsi:type="dcterms:W3CDTF">2026-09-05T15:22:31Z</dcterms:modified>
</cp:coreProperties>
</file>